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9"/>
  </p:notesMasterIdLst>
  <p:sldIdLst>
    <p:sldId id="2147481304" r:id="rId2"/>
    <p:sldId id="2147481386" r:id="rId3"/>
    <p:sldId id="2147481332" r:id="rId4"/>
    <p:sldId id="2147481322" r:id="rId5"/>
    <p:sldId id="2147481333" r:id="rId6"/>
    <p:sldId id="2147481200" r:id="rId7"/>
    <p:sldId id="2147481335" r:id="rId8"/>
    <p:sldId id="2147481336" r:id="rId9"/>
    <p:sldId id="2147481337" r:id="rId10"/>
    <p:sldId id="2147481375" r:id="rId11"/>
    <p:sldId id="2147481373" r:id="rId12"/>
    <p:sldId id="2147481374" r:id="rId13"/>
    <p:sldId id="2147481345" r:id="rId14"/>
    <p:sldId id="2147481388" r:id="rId15"/>
    <p:sldId id="2147481379" r:id="rId16"/>
    <p:sldId id="2147481389" r:id="rId17"/>
    <p:sldId id="2147481355" r:id="rId18"/>
    <p:sldId id="2147481366" r:id="rId19"/>
    <p:sldId id="2147481367" r:id="rId20"/>
    <p:sldId id="2147481364" r:id="rId21"/>
    <p:sldId id="2147481365" r:id="rId22"/>
    <p:sldId id="2147481356" r:id="rId23"/>
    <p:sldId id="2147481381" r:id="rId24"/>
    <p:sldId id="2147481390" r:id="rId25"/>
    <p:sldId id="2147470913" r:id="rId26"/>
    <p:sldId id="2147481376" r:id="rId27"/>
    <p:sldId id="2147481391" r:id="rId28"/>
    <p:sldId id="2147481346" r:id="rId29"/>
    <p:sldId id="2147470918" r:id="rId30"/>
    <p:sldId id="2147481363" r:id="rId31"/>
    <p:sldId id="2147481351" r:id="rId32"/>
    <p:sldId id="2147481382" r:id="rId33"/>
    <p:sldId id="2147481378" r:id="rId34"/>
    <p:sldId id="2147481392" r:id="rId35"/>
    <p:sldId id="2147481368" r:id="rId36"/>
    <p:sldId id="2147470897" r:id="rId37"/>
    <p:sldId id="2147481369" r:id="rId38"/>
    <p:sldId id="2147481353" r:id="rId39"/>
    <p:sldId id="2147481383" r:id="rId40"/>
    <p:sldId id="2147481361" r:id="rId41"/>
    <p:sldId id="2147470917" r:id="rId42"/>
    <p:sldId id="2147470922" r:id="rId43"/>
    <p:sldId id="2147481343" r:id="rId44"/>
    <p:sldId id="2147481352" r:id="rId45"/>
    <p:sldId id="2147481384" r:id="rId46"/>
    <p:sldId id="2147481393" r:id="rId47"/>
    <p:sldId id="2147481370" r:id="rId48"/>
    <p:sldId id="2147470909" r:id="rId49"/>
    <p:sldId id="2147481394" r:id="rId50"/>
    <p:sldId id="475" r:id="rId51"/>
    <p:sldId id="2147481377" r:id="rId52"/>
    <p:sldId id="2147481385" r:id="rId53"/>
    <p:sldId id="2147481320" r:id="rId54"/>
    <p:sldId id="2147481321" r:id="rId55"/>
    <p:sldId id="2147481395" r:id="rId56"/>
    <p:sldId id="2147481387" r:id="rId57"/>
    <p:sldId id="214748125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42C9E8-5B19-4CDA-BC18-B91D11AB05D0}">
          <p14:sldIdLst>
            <p14:sldId id="2147481304"/>
            <p14:sldId id="2147481386"/>
            <p14:sldId id="2147481332"/>
            <p14:sldId id="2147481322"/>
            <p14:sldId id="2147481333"/>
            <p14:sldId id="2147481200"/>
            <p14:sldId id="2147481335"/>
            <p14:sldId id="2147481336"/>
            <p14:sldId id="2147481337"/>
            <p14:sldId id="2147481375"/>
            <p14:sldId id="2147481373"/>
            <p14:sldId id="2147481374"/>
            <p14:sldId id="2147481345"/>
            <p14:sldId id="2147481388"/>
            <p14:sldId id="2147481379"/>
            <p14:sldId id="2147481389"/>
            <p14:sldId id="2147481355"/>
            <p14:sldId id="2147481366"/>
            <p14:sldId id="2147481367"/>
            <p14:sldId id="2147481364"/>
            <p14:sldId id="2147481365"/>
            <p14:sldId id="2147481356"/>
            <p14:sldId id="2147481381"/>
            <p14:sldId id="2147481390"/>
            <p14:sldId id="2147470913"/>
            <p14:sldId id="2147481376"/>
            <p14:sldId id="2147481391"/>
            <p14:sldId id="2147481346"/>
            <p14:sldId id="2147470918"/>
            <p14:sldId id="2147481363"/>
            <p14:sldId id="2147481351"/>
            <p14:sldId id="2147481382"/>
            <p14:sldId id="2147481378"/>
            <p14:sldId id="2147481392"/>
            <p14:sldId id="2147481368"/>
            <p14:sldId id="2147470897"/>
            <p14:sldId id="2147481369"/>
            <p14:sldId id="2147481353"/>
            <p14:sldId id="2147481383"/>
            <p14:sldId id="2147481361"/>
            <p14:sldId id="2147470917"/>
            <p14:sldId id="2147470922"/>
            <p14:sldId id="2147481343"/>
            <p14:sldId id="2147481352"/>
            <p14:sldId id="2147481384"/>
            <p14:sldId id="2147481393"/>
            <p14:sldId id="2147481370"/>
            <p14:sldId id="2147470909"/>
            <p14:sldId id="2147481394"/>
            <p14:sldId id="475"/>
            <p14:sldId id="2147481377"/>
            <p14:sldId id="2147481385"/>
            <p14:sldId id="2147481320"/>
            <p14:sldId id="2147481321"/>
            <p14:sldId id="2147481395"/>
            <p14:sldId id="2147481387"/>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1A1032-7248-4FFD-BF03-C7882CA7C5E0}" v="230" dt="2024-07-08T21:42:31.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44" autoAdjust="0"/>
  </p:normalViewPr>
  <p:slideViewPr>
    <p:cSldViewPr snapToGrid="0">
      <p:cViewPr varScale="1">
        <p:scale>
          <a:sx n="126" d="100"/>
          <a:sy n="126" d="100"/>
        </p:scale>
        <p:origin x="1614" y="132"/>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2024-07-08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2024-07-08 5:41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very beginner of how I would build this app. I would spin up a Blazor web app with some data. Maybe it is hardcoded or in a </a:t>
            </a:r>
            <a:r>
              <a:rPr lang="en-US" dirty="0" err="1"/>
              <a:t>json</a:t>
            </a:r>
            <a:r>
              <a:rPr lang="en-US" dirty="0"/>
              <a:t> file, or even maybe a small SQLite database. With just a single web app there is plenty that .NET Aspire can help me with we will get into.</a:t>
            </a:r>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3260548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Aspire starts to shine as your application grows. A common scenario for developers are building a backend for their frontend side by side. The backend usually talks to a database and has multiple APIs that the web app can talk to. There are several features of .NET Aspire that this type of application can take advantage of.</a:t>
            </a:r>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may start to build out a fully distributed cloud-native architected project with lots of different dependences. </a:t>
            </a:r>
          </a:p>
          <a:p>
            <a:endParaRPr lang="en-US" dirty="0"/>
          </a:p>
          <a:p>
            <a:r>
              <a:rPr lang="en-US" dirty="0"/>
              <a:t>In each these scenarios whether your application is small as a single API with the front end and a back-end or a full cloud native distributed application .NET Aspire is a great use case for you.</a:t>
            </a:r>
          </a:p>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 like to say is every single application should have .NET Aspire added to it and I'm going to show and tell you why and by the end of this presentation and this demo as we follow along you're going to be wow at how developer productivity is boosted and I can get deep insights into my application</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2024-07-08 4:41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4029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project we will be “</a:t>
            </a:r>
            <a:r>
              <a:rPr lang="en-US" dirty="0" err="1"/>
              <a:t>Aspireify</a:t>
            </a:r>
            <a:r>
              <a:rPr lang="en-US" dirty="0"/>
              <a:t>” today. This application is a weather hub that uses the United States national weather service API with a nice Blazor UI that allows you to select a weather station.</a:t>
            </a:r>
          </a:p>
          <a:p>
            <a:endParaRPr lang="en-US" dirty="0"/>
          </a:p>
          <a:p>
            <a:r>
              <a:rPr lang="en-US" dirty="0"/>
              <a:t>First, let’s clone the repo where you will find the source code for the app, these slides, and full walkthrough guides that you can follow along.</a:t>
            </a:r>
          </a:p>
          <a:p>
            <a:endParaRPr lang="en-US" dirty="0"/>
          </a:p>
          <a:p>
            <a:r>
              <a:rPr lang="en-US" dirty="0"/>
              <a:t>NOTE: Open up this </a:t>
            </a:r>
            <a:r>
              <a:rPr lang="en-US" dirty="0" err="1"/>
              <a:t>github</a:t>
            </a:r>
            <a:r>
              <a:rPr lang="en-US" dirty="0"/>
              <a:t> repo and do a walkthrough of the necessary setup steps</a:t>
            </a:r>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297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First is observability,  </a:t>
            </a:r>
            <a:r>
              <a:rPr lang="en-US" dirty="0" err="1"/>
              <a:t>OpenTelemetry</a:t>
            </a:r>
            <a:r>
              <a:rPr lang="en-US" dirty="0"/>
              <a:t> is an open-source standard that is becoming the de facto way of getting deep metrics stack traces and insights into your application. With ASP.NET Core, </a:t>
            </a:r>
            <a:r>
              <a:rPr lang="en-US" dirty="0" err="1"/>
              <a:t>OpenTelemetry</a:t>
            </a:r>
            <a:r>
              <a:rPr lang="en-US" dirty="0"/>
              <a:t> is deeply integrated into the built in logging service and metrics and tracing services that are provided. It was just a few lines of code, and not only will the service defaults automatically configure this but they'll also enable you to set up exporters so you can publish that data in other places.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These exporters directly enable you to export them to several different services out-of-the-box they will configure the </a:t>
            </a:r>
            <a:r>
              <a:rPr lang="en-US" dirty="0" err="1"/>
              <a:t>gRPC</a:t>
            </a:r>
            <a:r>
              <a:rPr lang="en-US" dirty="0"/>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great .NET Aspire learning resources available and we have a single link to guide you through our learning journey including a brand new training path on Microsoft Learn.</a:t>
            </a:r>
          </a:p>
          <a:p>
            <a:endParaRPr lang="en-US" dirty="0"/>
          </a:p>
          <a:p>
            <a:r>
              <a:rPr lang="en-US" dirty="0"/>
              <a:t>Today we will be going through a workshop from start to finish available on GitHub so you can follow along at home. You can go directly to this </a:t>
            </a:r>
            <a:r>
              <a:rPr lang="en-US" dirty="0" err="1"/>
              <a:t>github</a:t>
            </a:r>
            <a:r>
              <a:rPr lang="en-US" dirty="0"/>
              <a:t> repository or click on it from the main learning resources link, it is at the top.</a:t>
            </a:r>
          </a:p>
        </p:txBody>
      </p:sp>
      <p:sp>
        <p:nvSpPr>
          <p:cNvPr id="4" name="Slide Number Placeholder 3"/>
          <p:cNvSpPr>
            <a:spLocks noGrp="1"/>
          </p:cNvSpPr>
          <p:nvPr>
            <p:ph type="sldNum" sz="quarter" idx="5"/>
          </p:nvPr>
        </p:nvSpPr>
        <p:spPr/>
        <p:txBody>
          <a:bodyPr/>
          <a:lstStyle/>
          <a:p>
            <a:fld id="{5C3CA6BE-A2D7-4C06-A9E2-2586375C169C}" type="slidenum">
              <a:rPr lang="en-US" smtClean="0"/>
              <a:t>2</a:t>
            </a:fld>
            <a:endParaRPr lang="en-US"/>
          </a:p>
        </p:txBody>
      </p:sp>
    </p:spTree>
    <p:extLst>
      <p:ext uri="{BB962C8B-B14F-4D97-AF65-F5344CB8AC3E}">
        <p14:creationId xmlns:p14="http://schemas.microsoft.com/office/powerpoint/2010/main" val="40004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And finally, our health checks. </a:t>
            </a:r>
          </a:p>
          <a:p>
            <a:pPr marL="0" marR="0">
              <a:spcBef>
                <a:spcPts val="0"/>
              </a:spcBef>
              <a:spcAft>
                <a:spcPts val="0"/>
              </a:spcAft>
            </a:pPr>
            <a:endParaRPr lang="en-US" dirty="0"/>
          </a:p>
          <a:p>
            <a:pPr marL="0" marR="0">
              <a:spcBef>
                <a:spcPts val="0"/>
              </a:spcBef>
              <a:spcAft>
                <a:spcPts val="0"/>
              </a:spcAft>
            </a:pPr>
            <a:r>
              <a:rPr lang="en-US" dirty="0"/>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components into our application later.</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22</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23</a:t>
            </a:fld>
            <a:endParaRPr lang="en-US"/>
          </a:p>
        </p:txBody>
      </p:sp>
    </p:spTree>
    <p:extLst>
      <p:ext uri="{BB962C8B-B14F-4D97-AF65-F5344CB8AC3E}">
        <p14:creationId xmlns:p14="http://schemas.microsoft.com/office/powerpoint/2010/main" val="58575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234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2024-07-08 4:41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As I mentioned, orchestration is one of the main feature of .NET Aspire. But what does that look like in practice?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503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2024-07-08 4:41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.NET’s goal is to be a </a:t>
            </a:r>
            <a:r>
              <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unified development platform </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that </a:t>
            </a:r>
            <a:r>
              <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developers love </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and </a:t>
            </a:r>
            <a:r>
              <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businesses trust</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It enables developers to build any kind of application with best-in-class </a:t>
            </a:r>
            <a:r>
              <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runtime</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programming languages</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development </a:t>
            </a:r>
            <a:r>
              <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tools</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and a </a:t>
            </a:r>
            <a:r>
              <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vast </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ecosystem that is powered by amazing developers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You can any type of application across web, mobile, desktop, cloud, and more while infusing them with AI and building them across any operating system and a wide range of tools and a great command line.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800"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31</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32</a:t>
            </a:fld>
            <a:endParaRPr lang="en-US"/>
          </a:p>
        </p:txBody>
      </p:sp>
    </p:spTree>
    <p:extLst>
      <p:ext uri="{BB962C8B-B14F-4D97-AF65-F5344CB8AC3E}">
        <p14:creationId xmlns:p14="http://schemas.microsoft.com/office/powerpoint/2010/main" val="1708115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manually add in the smart service defaults and configure orchestration with the App Host, if you are using Visual Studio 2022 there is great tooling support that will do it all for you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With orchestration, the .NET Aspire app host knows what to start up but we can also configure it so it knows about project dependencies, and it can enable applications to automatically discover each other so we don't have to use hard coded strings.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804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38</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39</a:t>
            </a:fld>
            <a:endParaRPr lang="en-US"/>
          </a:p>
        </p:txBody>
      </p:sp>
    </p:spTree>
    <p:extLst>
      <p:ext uri="{BB962C8B-B14F-4D97-AF65-F5344CB8AC3E}">
        <p14:creationId xmlns:p14="http://schemas.microsoft.com/office/powerpoint/2010/main" val="8649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as we mentioned earlier our application is small today but it is using things such as a database but as our application grows we're going to start to integrate in more services and additional dependencies that we may want to use and that's where .NET Aspire components come in.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Done an Aspire component or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2024-07-08 4:41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is this different than just adding the library directly? Well, the first thing is that when you add in the component to the app host it gives you single line integrations to easily integrate those libraries. So, for example, here I'm not only adding a </a:t>
            </a:r>
            <a:r>
              <a:rPr lang="en-US" dirty="0" err="1">
                <a:ea typeface="Calibri"/>
                <a:cs typeface="Calibri"/>
              </a:rPr>
              <a:t>Postges</a:t>
            </a:r>
            <a:r>
              <a:rPr lang="en-US" dirty="0">
                <a:ea typeface="Calibri"/>
                <a:cs typeface="Calibri"/>
              </a:rPr>
              <a:t> database but I'm also adding a </a:t>
            </a:r>
            <a:r>
              <a:rPr lang="en-US" dirty="0" err="1">
                <a:ea typeface="Calibri"/>
                <a:cs typeface="Calibri"/>
              </a:rPr>
              <a:t>Postges</a:t>
            </a:r>
            <a:r>
              <a:rPr lang="en-US" dirty="0">
                <a:ea typeface="Calibri"/>
                <a:cs typeface="Calibri"/>
              </a:rPr>
              <a:t> admin as well and on top of that I'm adding Redis cache into it and configuring my back end and my front end to automatically use these new dependencies which will go through the service discovery phase. </a:t>
            </a:r>
          </a:p>
          <a:p>
            <a:endParaRPr lang="en-US" dirty="0">
              <a:ea typeface="Calibri"/>
              <a:cs typeface="Calibri"/>
            </a:endParaRPr>
          </a:p>
          <a:p>
            <a:r>
              <a:rPr lang="en-US" dirty="0">
                <a:ea typeface="Calibri"/>
                <a:cs typeface="Calibri"/>
              </a:rPr>
              <a:t>Now when I run my application .NET Aspire will automatically pull down the container images or any other dependencies required and automatically start them inside of docker or </a:t>
            </a:r>
            <a:r>
              <a:rPr lang="en-US" dirty="0" err="1">
                <a:ea typeface="Calibri"/>
                <a:cs typeface="Calibri"/>
              </a:rPr>
              <a:t>podman</a:t>
            </a:r>
            <a:r>
              <a:rPr lang="en-US" dirty="0">
                <a:ea typeface="Calibri"/>
                <a:cs typeface="Calibri"/>
              </a:rPr>
              <a:t>. This is a huge save of time where developers getting up and running on their local machine.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2024-07-08 4:41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Now on top of that there's another package that you integrate directly into your applications so if you want to add caching for example into your back end or your front end you may add in the output caching component into your </a:t>
            </a:r>
            <a:r>
              <a:rPr lang="en-US" dirty="0" err="1">
                <a:ea typeface="Calibri"/>
                <a:cs typeface="Calibri"/>
              </a:rPr>
              <a:t>Blazor</a:t>
            </a:r>
            <a:r>
              <a:rPr lang="en-US" dirty="0">
                <a:ea typeface="Calibri"/>
                <a:cs typeface="Calibri"/>
              </a:rPr>
              <a:t> application. Here that's what I've done and I've simply added a single line of code to say add Redis output cache with the same key that I configured earlier so it can go through service discovery. Now these components not just add Redis connectivity into your application but they also use smart defaults such as adding retries health checks logging and additional telemetry that we will be able to visualize into the dashboard.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2024-07-08 4:41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44</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45</a:t>
            </a:fld>
            <a:endParaRPr lang="en-US"/>
          </a:p>
        </p:txBody>
      </p:sp>
    </p:spTree>
    <p:extLst>
      <p:ext uri="{BB962C8B-B14F-4D97-AF65-F5344CB8AC3E}">
        <p14:creationId xmlns:p14="http://schemas.microsoft.com/office/powerpoint/2010/main" val="3585478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90450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dirty="0"/>
          </a:p>
          <a:p>
            <a:pPr marL="0" marR="0">
              <a:spcBef>
                <a:spcPts val="0"/>
              </a:spcBef>
              <a:spcAft>
                <a:spcPts val="0"/>
              </a:spcAft>
            </a:pPr>
            <a:r>
              <a:rPr lang="en-US" dirty="0"/>
              <a:t>
In addition to how you deploy today there's deep integrations for AWS and for Azure like we've seen with components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p:txBody>
      </p:sp>
      <p:sp>
        <p:nvSpPr>
          <p:cNvPr id="4" name="Slide Number Placeholder 3"/>
          <p:cNvSpPr>
            <a:spLocks noGrp="1"/>
          </p:cNvSpPr>
          <p:nvPr>
            <p:ph type="sldNum" sz="quarter" idx="5"/>
          </p:nvPr>
        </p:nvSpPr>
        <p:spPr/>
        <p:txBody>
          <a:bodyPr/>
          <a:lstStyle/>
          <a:p>
            <a:fld id="{D16A409A-1F21-4C87-A97D-11C410B84429}" type="slidenum">
              <a:rPr lang="en-US" smtClean="0"/>
              <a:t>48</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135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2024-07-08 4:41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p:txBody>
      </p:sp>
      <p:sp>
        <p:nvSpPr>
          <p:cNvPr id="4" name="Slide Number Placeholder 3"/>
          <p:cNvSpPr>
            <a:spLocks noGrp="1"/>
          </p:cNvSpPr>
          <p:nvPr>
            <p:ph type="sldNum" sz="quarter" idx="5"/>
          </p:nvPr>
        </p:nvSpPr>
        <p:spPr/>
        <p:txBody>
          <a:bodyPr/>
          <a:lstStyle/>
          <a:p>
            <a:fld id="{0496B17A-C6DF-E541-AEBD-D16B2194AACE}" type="slidenum">
              <a:rPr lang="en-US" smtClean="0"/>
              <a:t>50</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51</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52</a:t>
            </a:fld>
            <a:endParaRPr lang="en-US"/>
          </a:p>
        </p:txBody>
      </p:sp>
    </p:spTree>
    <p:extLst>
      <p:ext uri="{BB962C8B-B14F-4D97-AF65-F5344CB8AC3E}">
        <p14:creationId xmlns:p14="http://schemas.microsoft.com/office/powerpoint/2010/main" val="1963207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another thing I want to talk about really quick before we wrap this up is that I mentioned you can integrate other types of applications in to .NET Aspire systems.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p>
        </p:txBody>
      </p:sp>
      <p:sp>
        <p:nvSpPr>
          <p:cNvPr id="4" name="Slide Number Placeholder 3"/>
          <p:cNvSpPr>
            <a:spLocks noGrp="1"/>
          </p:cNvSpPr>
          <p:nvPr>
            <p:ph type="sldNum" sz="quarter" idx="5"/>
          </p:nvPr>
        </p:nvSpPr>
        <p:spPr/>
        <p:txBody>
          <a:bodyPr/>
          <a:lstStyle/>
          <a:p>
            <a:fld id="{0496B17A-C6DF-E541-AEBD-D16B2194AACE}" type="slidenum">
              <a:rPr lang="en-US" smtClean="0"/>
              <a:t>53</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p>
        </p:txBody>
      </p:sp>
      <p:sp>
        <p:nvSpPr>
          <p:cNvPr id="4" name="Slide Number Placeholder 3"/>
          <p:cNvSpPr>
            <a:spLocks noGrp="1"/>
          </p:cNvSpPr>
          <p:nvPr>
            <p:ph type="sldNum" sz="quarter" idx="5"/>
          </p:nvPr>
        </p:nvSpPr>
        <p:spPr/>
        <p:txBody>
          <a:bodyPr/>
          <a:lstStyle/>
          <a:p>
            <a:fld id="{0496B17A-C6DF-E541-AEBD-D16B2194AACE}" type="slidenum">
              <a:rPr lang="en-US" smtClean="0"/>
              <a:t>54</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7635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you have it from start to finish no matter what size or scale your application you can easily get observability resiliency scalability and manageability and so much more by integrating ..NET Aspire into your application. On top of all of that we get a super productivity boost .NET developers in our local development day-to-day.</a:t>
            </a:r>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2024-07-08 5:42 PM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57</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why the team built .NET Aspire it's a cloud ready stack for building observable, production ready, distributed applications and to help us be more productive as developers when we're developing and deploying our applications.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2024-07-08 4:41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does this actually mean right those are some fancy words is this for me should I use? Do I have to convert my application? should every application use it?</a:t>
            </a:r>
          </a:p>
          <a:p>
            <a:endParaRPr lang="en-US" dirty="0"/>
          </a:p>
          <a:p>
            <a:r>
              <a:rPr lang="en-US" dirty="0"/>
              <a:t> The short answer is yes .NET Aspire is for every application no matter how big or how small let me explain.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2024-07-08 4:41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en-US" dirty="0"/>
              <a:t>Let's say you're building a website, here for example is a sports website that many of us maybe have built or at least browsed online now we think to ourselves what goes into building this application and you might have a small team or you might have a big team that's building this type of app.</a:t>
            </a:r>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2024-07-08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2024-07-08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2024-07-08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2024-07-08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notesSlide" Target="../notesSlides/notesSlide12.xml"/><Relationship Id="rId16" Type="http://schemas.openxmlformats.org/officeDocument/2006/relationships/image" Target="../media/image38.svg"/><Relationship Id="rId20" Type="http://schemas.openxmlformats.org/officeDocument/2006/relationships/image" Target="../media/image42.sv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svg"/><Relationship Id="rId15" Type="http://schemas.openxmlformats.org/officeDocument/2006/relationships/image" Target="../media/image37.png"/><Relationship Id="rId10" Type="http://schemas.openxmlformats.org/officeDocument/2006/relationships/image" Target="../media/image32.sv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0.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6.svg"/><Relationship Id="rId26" Type="http://schemas.openxmlformats.org/officeDocument/2006/relationships/image" Target="../media/image74.svg"/><Relationship Id="rId3" Type="http://schemas.openxmlformats.org/officeDocument/2006/relationships/image" Target="../media/image52.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5" Type="http://schemas.openxmlformats.org/officeDocument/2006/relationships/image" Target="../media/image73.png"/><Relationship Id="rId2" Type="http://schemas.openxmlformats.org/officeDocument/2006/relationships/notesSlide" Target="../notesSlides/notesSlide41.xml"/><Relationship Id="rId16" Type="http://schemas.openxmlformats.org/officeDocument/2006/relationships/image" Target="../media/image64.png"/><Relationship Id="rId20" Type="http://schemas.openxmlformats.org/officeDocument/2006/relationships/image" Target="../media/image68.svg"/><Relationship Id="rId1" Type="http://schemas.openxmlformats.org/officeDocument/2006/relationships/slideLayout" Target="../slideLayouts/slideLayout4.xml"/><Relationship Id="rId6" Type="http://schemas.openxmlformats.org/officeDocument/2006/relationships/image" Target="../media/image43.png"/><Relationship Id="rId11" Type="http://schemas.openxmlformats.org/officeDocument/2006/relationships/image" Target="../media/image59.png"/><Relationship Id="rId24" Type="http://schemas.openxmlformats.org/officeDocument/2006/relationships/image" Target="../media/image72.svg"/><Relationship Id="rId5" Type="http://schemas.openxmlformats.org/officeDocument/2006/relationships/image" Target="../media/image54.sv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8.svg"/><Relationship Id="rId19" Type="http://schemas.openxmlformats.org/officeDocument/2006/relationships/image" Target="../media/image67.png"/><Relationship Id="rId4" Type="http://schemas.openxmlformats.org/officeDocument/2006/relationships/image" Target="../media/image53.png"/><Relationship Id="rId9" Type="http://schemas.openxmlformats.org/officeDocument/2006/relationships/image" Target="../media/image57.png"/><Relationship Id="rId14" Type="http://schemas.openxmlformats.org/officeDocument/2006/relationships/image" Target="../media/image62.svg"/><Relationship Id="rId22" Type="http://schemas.openxmlformats.org/officeDocument/2006/relationships/image" Target="../media/image70.sv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7.xml"/><Relationship Id="rId16" Type="http://schemas.openxmlformats.org/officeDocument/2006/relationships/image" Target="../media/image88.sv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1.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w="3175">
                  <a:noFill/>
                </a:ln>
                <a:solidFill>
                  <a:srgbClr val="FFFFFF"/>
                </a:solidFill>
                <a:effectLst/>
                <a:uLnTx/>
                <a:uFillTx/>
              </a:rPr>
              <a:t>Introduction </a:t>
            </a:r>
            <a:r>
              <a:rPr kumimoji="0" lang="fr-CA" sz="3600" b="1" i="0" u="none" strike="noStrike" kern="0" cap="none" spc="0" normalizeH="0" baseline="0" noProof="0" dirty="0">
                <a:ln w="3175">
                  <a:noFill/>
                </a:ln>
                <a:solidFill>
                  <a:srgbClr val="FFFFFF"/>
                </a:solidFill>
                <a:effectLst/>
                <a:uLnTx/>
                <a:uFillTx/>
              </a:rPr>
              <a:t>à</a:t>
            </a:r>
            <a:r>
              <a:rPr kumimoji="0" lang="en-US" sz="3600" b="1" i="0" u="none" strike="noStrike" kern="0" cap="none" spc="0" normalizeH="0" baseline="0" noProof="0" dirty="0">
                <a:ln w="3175">
                  <a:noFill/>
                </a:ln>
                <a:solidFill>
                  <a:srgbClr val="FFFFFF"/>
                </a:solidFill>
                <a:effectLst/>
                <a:uLnTx/>
                <a:uFillTx/>
              </a:rPr>
              <a:t> </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12" name="TextBox 11">
            <a:extLst>
              <a:ext uri="{FF2B5EF4-FFF2-40B4-BE49-F238E27FC236}">
                <a16:creationId xmlns:a16="http://schemas.microsoft.com/office/drawing/2014/main" id="{D1B6D20D-39F2-C7EA-1B2F-10B8EC6F4EDE}"/>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13" name="Picture 2">
            <a:extLst>
              <a:ext uri="{FF2B5EF4-FFF2-40B4-BE49-F238E27FC236}">
                <a16:creationId xmlns:a16="http://schemas.microsoft.com/office/drawing/2014/main" id="{B9AEF438-1072-A6FA-433B-D859F37EABA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503AD4D-BB24-4EF5-15E0-7734D43EE043}"/>
              </a:ext>
            </a:extLst>
          </p:cNvPr>
          <p:cNvSpPr txBox="1"/>
          <p:nvPr/>
        </p:nvSpPr>
        <p:spPr>
          <a:xfrm>
            <a:off x="415871" y="5025268"/>
            <a:ext cx="2483309" cy="615553"/>
          </a:xfrm>
          <a:prstGeom prst="rect">
            <a:avLst/>
          </a:prstGeom>
          <a:noFill/>
        </p:spPr>
        <p:txBody>
          <a:bodyPr wrap="none" lIns="0" tIns="0" rIns="0" bIns="0" rtlCol="0">
            <a:spAutoFit/>
          </a:bodyPr>
          <a:lstStyle/>
          <a:p>
            <a:pPr algn="l"/>
            <a:r>
              <a:rPr lang="en-US" sz="2000" b="1" dirty="0"/>
              <a:t>Nom du </a:t>
            </a:r>
            <a:r>
              <a:rPr lang="en-US" sz="2000" b="1" dirty="0" err="1"/>
              <a:t>présentateur</a:t>
            </a:r>
            <a:endParaRPr lang="en-US" sz="2000" b="1" dirty="0"/>
          </a:p>
          <a:p>
            <a:pPr algn="l"/>
            <a:r>
              <a:rPr lang="en-US" sz="2000" dirty="0"/>
              <a:t>Nom de </a:t>
            </a:r>
            <a:r>
              <a:rPr lang="en-US" sz="2000" dirty="0" err="1"/>
              <a:t>l'entreprise</a:t>
            </a:r>
            <a:endParaRPr lang="en-US" sz="2000" dirty="0"/>
          </a:p>
        </p:txBody>
      </p:sp>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802DB"/>
                </a:solidFill>
                <a:effectLst/>
                <a:uLnTx/>
                <a:uFillTx/>
                <a:latin typeface="Segoe UI Semibold"/>
              </a:rPr>
              <a:t>Services Cloud </a:t>
            </a: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802DB"/>
                </a:solidFill>
                <a:effectLst/>
                <a:uLnTx/>
                <a:uFillTx/>
                <a:latin typeface="Segoe UI Semibold"/>
              </a:rPr>
              <a:t>Services Cloud</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802DB"/>
                  </a:solidFill>
                  <a:effectLst/>
                  <a:uLnTx/>
                  <a:uFillTx/>
                  <a:latin typeface="Segoe UI Semibold"/>
                </a:rPr>
                <a:t>Apps </a:t>
              </a:r>
              <a:r>
                <a:rPr kumimoji="0" lang="en-US" sz="1200" b="1" i="0" u="none" strike="noStrike" kern="0" cap="none" spc="0" normalizeH="0" baseline="0" noProof="0" dirty="0" err="1">
                  <a:ln>
                    <a:noFill/>
                  </a:ln>
                  <a:solidFill>
                    <a:srgbClr val="3802DB"/>
                  </a:solidFill>
                  <a:effectLst/>
                  <a:uLnTx/>
                  <a:uFillTx/>
                  <a:latin typeface="Segoe UI Semibold"/>
                </a:rPr>
                <a:t>Clientes</a:t>
              </a:r>
              <a:endParaRPr kumimoji="0" lang="en-US" sz="1200" b="1" i="0" u="none" strike="noStrike" kern="0" cap="none" spc="0" normalizeH="0" baseline="0" noProof="0" dirty="0">
                <a:ln>
                  <a:noFill/>
                </a:ln>
                <a:solidFill>
                  <a:srgbClr val="3802DB"/>
                </a:solidFill>
                <a:effectLst/>
                <a:uLnTx/>
                <a:uFillTx/>
                <a:latin typeface="Segoe UI Semibold"/>
              </a:endParaRP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802DB"/>
                  </a:solidFill>
                  <a:effectLst/>
                  <a:uLnTx/>
                  <a:uFillTx/>
                  <a:latin typeface="Segoe UI Semibold"/>
                </a:rPr>
                <a:t>Services Cloud</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1783080" y="3681288"/>
            <a:ext cx="900684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fr-FR" sz="2000" dirty="0">
                <a:latin typeface="Open Sans"/>
                <a:ea typeface="Open Sans"/>
                <a:cs typeface="Open Sans"/>
              </a:rPr>
              <a:t>Fonctionne avec TOUTES les applications et évolue avec vous !</a:t>
            </a:r>
            <a:endParaRPr kumimoji="0" lang="en-US" sz="2000" b="1" i="0" u="none" strike="noStrike" kern="0" cap="none" spc="0" normalizeH="0" baseline="0" noProof="0" dirty="0">
              <a:ln w="3175">
                <a:noFill/>
              </a:ln>
              <a:solidFill>
                <a:srgbClr val="FFFFFF"/>
              </a:solidFill>
              <a:effectLst/>
              <a:uLnTx/>
              <a:uFillTx/>
              <a:latin typeface="Open Sans"/>
              <a:ea typeface="Open Sans"/>
              <a:cs typeface="Open Sans"/>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1" y="3275066"/>
            <a:ext cx="3736222" cy="99540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000" b="1" kern="0" spc="-75" dirty="0" err="1">
                <a:latin typeface="Segoe UI Semibold" panose="020B0502040204020203" pitchFamily="34" charset="0"/>
                <a:cs typeface="Segoe UI Semibold" panose="020B0502040204020203" pitchFamily="34" charset="0"/>
              </a:rPr>
              <a:t>Paramètres</a:t>
            </a:r>
            <a:r>
              <a:rPr lang="en-US" sz="2000" b="1" kern="0" spc="-75" dirty="0">
                <a:latin typeface="Segoe UI Semibold" panose="020B0502040204020203" pitchFamily="34" charset="0"/>
                <a:cs typeface="Segoe UI Semibold" panose="020B0502040204020203" pitchFamily="34" charset="0"/>
              </a:rPr>
              <a:t> par </a:t>
            </a:r>
            <a:r>
              <a:rPr lang="en-US" sz="2000" b="1" kern="0" spc="-75" dirty="0" err="1">
                <a:latin typeface="Segoe UI Semibold" panose="020B0502040204020203" pitchFamily="34" charset="0"/>
                <a:cs typeface="Segoe UI Semibold" panose="020B0502040204020203" pitchFamily="34" charset="0"/>
              </a:rPr>
              <a:t>défaut</a:t>
            </a:r>
            <a:r>
              <a:rPr lang="en-US" sz="2000" b="1" kern="0" spc="-75" dirty="0">
                <a:latin typeface="Segoe UI Semibold" panose="020B0502040204020203" pitchFamily="34" charset="0"/>
                <a:cs typeface="Segoe UI Semibold" panose="020B0502040204020203" pitchFamily="34" charset="0"/>
              </a:rPr>
              <a:t> </a:t>
            </a:r>
            <a:r>
              <a:rPr lang="en-US" sz="2000" b="1" kern="0" spc="-75" dirty="0" err="1">
                <a:latin typeface="Segoe UI Semibold" panose="020B0502040204020203" pitchFamily="34" charset="0"/>
                <a:cs typeface="Segoe UI Semibold" panose="020B0502040204020203" pitchFamily="34" charset="0"/>
              </a:rPr>
              <a:t>intelligents</a:t>
            </a:r>
            <a:endParaRPr lang="en-US" sz="2000" b="1" kern="0" spc="-75" dirty="0">
              <a:latin typeface="Segoe UI Semibold" panose="020B0502040204020203" pitchFamily="34" charset="0"/>
              <a:cs typeface="Segoe UI Semibold" panose="020B0502040204020203" pitchFamily="34" charset="0"/>
            </a:endParaRPr>
          </a:p>
        </p:txBody>
      </p:sp>
      <p:sp>
        <p:nvSpPr>
          <p:cNvPr id="58" name="TextBox 57">
            <a:extLst>
              <a:ext uri="{FF2B5EF4-FFF2-40B4-BE49-F238E27FC236}">
                <a16:creationId xmlns:a16="http://schemas.microsoft.com/office/drawing/2014/main" id="{BDDFFCEE-376A-7227-C67A-E7F8E9C0343A}"/>
              </a:ext>
            </a:extLst>
          </p:cNvPr>
          <p:cNvSpPr txBox="1"/>
          <p:nvPr/>
        </p:nvSpPr>
        <p:spPr>
          <a:xfrm>
            <a:off x="6218098" y="3291910"/>
            <a:ext cx="3736223" cy="99540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lvl="0" algn="ctr" defTabSz="457109">
              <a:defRPr/>
            </a:pPr>
            <a:r>
              <a:rPr lang="fr-FR" sz="2000" b="1" kern="0" spc="-75" dirty="0">
                <a:solidFill>
                  <a:prstClr val="black"/>
                </a:solidFill>
                <a:latin typeface="Segoe UI Semibold" panose="020B0502040204020203" pitchFamily="34" charset="0"/>
                <a:cs typeface="Segoe UI Semibold" panose="020B0502040204020203" pitchFamily="34" charset="0"/>
              </a:rPr>
              <a:t>Tableau de bord du développeur</a:t>
            </a:r>
            <a:endParaRPr lang="en-US" sz="2000" b="1" kern="0" spc="-75" dirty="0">
              <a:solidFill>
                <a:prstClr val="black"/>
              </a:solidFill>
              <a:latin typeface="Segoe UI Semibold" panose="020B0502040204020203" pitchFamily="34" charset="0"/>
              <a:cs typeface="Segoe UI Semibold" panose="020B0502040204020203" pitchFamily="34" charset="0"/>
            </a:endParaRP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1" y="4511012"/>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18098" y="4519434"/>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fr-FR" sz="2200" b="1" kern="0" spc="-75" dirty="0">
                <a:latin typeface="Segoe UI Semibold" panose="020B0502040204020203" pitchFamily="34" charset="0"/>
                <a:cs typeface="Segoe UI Semibold" panose="020B0502040204020203" pitchFamily="34" charset="0"/>
              </a:rPr>
              <a:t>Découverte de services</a:t>
            </a:r>
            <a:endParaRPr lang="en-US" sz="2200" b="1" kern="0" spc="-75" dirty="0">
              <a:latin typeface="Segoe UI Semibold" panose="020B0502040204020203" pitchFamily="34" charset="0"/>
              <a:cs typeface="Segoe UI Semibold" panose="020B0502040204020203" pitchFamily="34" charset="0"/>
            </a:endParaRPr>
          </a:p>
        </p:txBody>
      </p:sp>
      <p:sp>
        <p:nvSpPr>
          <p:cNvPr id="61" name="TextBox 60">
            <a:extLst>
              <a:ext uri="{FF2B5EF4-FFF2-40B4-BE49-F238E27FC236}">
                <a16:creationId xmlns:a16="http://schemas.microsoft.com/office/drawing/2014/main" id="{6B1DB59E-D497-2683-30BD-1600A87AC873}"/>
              </a:ext>
            </a:extLst>
          </p:cNvPr>
          <p:cNvSpPr txBox="1"/>
          <p:nvPr/>
        </p:nvSpPr>
        <p:spPr>
          <a:xfrm>
            <a:off x="6218097" y="535744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Déploiement</a:t>
            </a:r>
            <a:endParaRPr lang="en-US" sz="2200" b="1" kern="0" spc="-75" dirty="0">
              <a:latin typeface="Segoe UI Semibold" panose="020B0502040204020203" pitchFamily="34" charset="0"/>
              <a:cs typeface="Segoe UI Semibold" panose="020B0502040204020203" pitchFamily="34" charset="0"/>
            </a:endParaRP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Une pile </a:t>
            </a:r>
            <a:r>
              <a:rPr lang="en-US" sz="2000" b="1" kern="0" dirty="0" err="1">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prête</a:t>
            </a: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t>
            </a:r>
            <a:r>
              <a:rPr lang="fr-F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pour le cloud pour créer des applications distribuées observables, prêtes pour la production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1" y="535744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Composantes</a:t>
            </a:r>
            <a:endParaRPr lang="en-US" sz="2200" b="1" kern="0" spc="-75"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5965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09738"/>
            <a:ext cx="10737850" cy="2852737"/>
          </a:xfrm>
        </p:spPr>
        <p:txBody>
          <a:bodyPr/>
          <a:lstStyle/>
          <a:p>
            <a:r>
              <a:rPr lang="en-US" dirty="0"/>
              <a:t>DÉMO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fr-FR" dirty="0"/>
              <a:t>Présentation pas à pas de l'application initiale</a:t>
            </a:r>
            <a:endParaRPr lang="en-US" dirty="0"/>
          </a:p>
        </p:txBody>
      </p:sp>
      <p:sp>
        <p:nvSpPr>
          <p:cNvPr id="3" name="TextBox 2">
            <a:extLst>
              <a:ext uri="{FF2B5EF4-FFF2-40B4-BE49-F238E27FC236}">
                <a16:creationId xmlns:a16="http://schemas.microsoft.com/office/drawing/2014/main" id="{8F97F07F-967B-A4EF-CE20-1360F856B7BF}"/>
              </a:ext>
            </a:extLst>
          </p:cNvPr>
          <p:cNvSpPr txBox="1"/>
          <p:nvPr/>
        </p:nvSpPr>
        <p:spPr>
          <a:xfrm>
            <a:off x="352425" y="5395216"/>
            <a:ext cx="1162050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Clone: https://github.com/</a:t>
            </a:r>
            <a:r>
              <a:rPr lang="en-US" sz="2400" dirty="0"/>
              <a:t>dotnet-presentations/</a:t>
            </a:r>
            <a:r>
              <a:rPr lang="en-US" sz="2400" dirty="0" err="1"/>
              <a:t>letslearn</a:t>
            </a:r>
            <a:r>
              <a:rPr lang="en-US" sz="2400" dirty="0"/>
              <a:t>-dotnet-aspire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405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1" y="3275066"/>
            <a:ext cx="3736222" cy="99540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000" b="1" kern="0" spc="-75" dirty="0" err="1">
                <a:latin typeface="Segoe UI Semibold" panose="020B0502040204020203" pitchFamily="34" charset="0"/>
                <a:cs typeface="Segoe UI Semibold" panose="020B0502040204020203" pitchFamily="34" charset="0"/>
              </a:rPr>
              <a:t>Paramètres</a:t>
            </a:r>
            <a:r>
              <a:rPr lang="en-US" sz="2000" b="1" kern="0" spc="-75" dirty="0">
                <a:latin typeface="Segoe UI Semibold" panose="020B0502040204020203" pitchFamily="34" charset="0"/>
                <a:cs typeface="Segoe UI Semibold" panose="020B0502040204020203" pitchFamily="34" charset="0"/>
              </a:rPr>
              <a:t> par </a:t>
            </a:r>
            <a:r>
              <a:rPr lang="en-US" sz="2000" b="1" kern="0" spc="-75" dirty="0" err="1">
                <a:latin typeface="Segoe UI Semibold" panose="020B0502040204020203" pitchFamily="34" charset="0"/>
                <a:cs typeface="Segoe UI Semibold" panose="020B0502040204020203" pitchFamily="34" charset="0"/>
              </a:rPr>
              <a:t>défaut</a:t>
            </a:r>
            <a:r>
              <a:rPr lang="en-US" sz="2000" b="1" kern="0" spc="-75" dirty="0">
                <a:latin typeface="Segoe UI Semibold" panose="020B0502040204020203" pitchFamily="34" charset="0"/>
                <a:cs typeface="Segoe UI Semibold" panose="020B0502040204020203" pitchFamily="34" charset="0"/>
              </a:rPr>
              <a:t> </a:t>
            </a:r>
            <a:r>
              <a:rPr lang="en-US" sz="2000" b="1" kern="0" spc="-75" dirty="0" err="1">
                <a:latin typeface="Segoe UI Semibold" panose="020B0502040204020203" pitchFamily="34" charset="0"/>
                <a:cs typeface="Segoe UI Semibold" panose="020B0502040204020203" pitchFamily="34" charset="0"/>
              </a:rPr>
              <a:t>intelligents</a:t>
            </a:r>
            <a:endParaRPr lang="en-US" sz="2000" b="1" kern="0" spc="-75" dirty="0">
              <a:latin typeface="Segoe UI Semibold" panose="020B0502040204020203" pitchFamily="34" charset="0"/>
              <a:cs typeface="Segoe UI Semibold" panose="020B0502040204020203" pitchFamily="34" charset="0"/>
            </a:endParaRPr>
          </a:p>
        </p:txBody>
      </p:sp>
      <p:sp>
        <p:nvSpPr>
          <p:cNvPr id="58" name="TextBox 57">
            <a:extLst>
              <a:ext uri="{FF2B5EF4-FFF2-40B4-BE49-F238E27FC236}">
                <a16:creationId xmlns:a16="http://schemas.microsoft.com/office/drawing/2014/main" id="{BDDFFCEE-376A-7227-C67A-E7F8E9C0343A}"/>
              </a:ext>
            </a:extLst>
          </p:cNvPr>
          <p:cNvSpPr txBox="1"/>
          <p:nvPr/>
        </p:nvSpPr>
        <p:spPr>
          <a:xfrm>
            <a:off x="6218098" y="3291910"/>
            <a:ext cx="3736223" cy="995405"/>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fr-FR" dirty="0"/>
              <a:t>Tableau de bord du développeur</a:t>
            </a:r>
            <a:endParaRPr lang="en-US" dirty="0"/>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1" y="4511012"/>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18098" y="4519434"/>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fr-FR" dirty="0"/>
              <a:t>Découverte de services</a:t>
            </a:r>
            <a:endParaRPr lang="en-US" dirty="0"/>
          </a:p>
        </p:txBody>
      </p:sp>
      <p:sp>
        <p:nvSpPr>
          <p:cNvPr id="61" name="TextBox 60">
            <a:extLst>
              <a:ext uri="{FF2B5EF4-FFF2-40B4-BE49-F238E27FC236}">
                <a16:creationId xmlns:a16="http://schemas.microsoft.com/office/drawing/2014/main" id="{6B1DB59E-D497-2683-30BD-1600A87AC873}"/>
              </a:ext>
            </a:extLst>
          </p:cNvPr>
          <p:cNvSpPr txBox="1"/>
          <p:nvPr/>
        </p:nvSpPr>
        <p:spPr>
          <a:xfrm>
            <a:off x="6218097" y="535744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err="1"/>
              <a:t>Déploiement</a:t>
            </a:r>
            <a:endParaRPr lang="en-US" dirty="0"/>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Une pile </a:t>
            </a:r>
            <a:r>
              <a:rPr lang="en-US" sz="2000" b="1" kern="0" dirty="0" err="1">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prête</a:t>
            </a: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t>
            </a:r>
            <a:r>
              <a:rPr lang="fr-F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pour le cloud pour créer des applications distribuées observables, prêtes pour la production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1" y="535744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err="1"/>
              <a:t>Composantes</a:t>
            </a:r>
            <a:endParaRPr lang="en-US" dirty="0"/>
          </a:p>
        </p:txBody>
      </p:sp>
    </p:spTree>
    <p:extLst>
      <p:ext uri="{BB962C8B-B14F-4D97-AF65-F5344CB8AC3E}">
        <p14:creationId xmlns:p14="http://schemas.microsoft.com/office/powerpoint/2010/main" val="71554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lang="en-US" sz="2400" dirty="0" err="1"/>
              <a:t>paramètres</a:t>
            </a:r>
            <a:r>
              <a:rPr lang="en-US" sz="2400" dirty="0"/>
              <a:t> par </a:t>
            </a:r>
            <a:r>
              <a:rPr lang="en-US" sz="2400" dirty="0" err="1"/>
              <a:t>défaut</a:t>
            </a:r>
            <a:r>
              <a:rPr lang="en-US" sz="2400" dirty="0"/>
              <a:t> (</a:t>
            </a:r>
            <a:r>
              <a:rPr kumimoji="0" lang="en-US" sz="2400" b="1" i="0" u="none" strike="noStrike" kern="0" cap="none" spc="0" normalizeH="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Service Defaults)</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2931213" y="3300359"/>
            <a:ext cx="6329573" cy="1530696"/>
            <a:chOff x="1848518" y="3301038"/>
            <a:chExt cx="6329573" cy="1530696"/>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530696"/>
              <a:chOff x="1848518" y="3301038"/>
              <a:chExt cx="6329573" cy="1530696"/>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84450"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Observabilité</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Résilience</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Contrôles</a:t>
                </a: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 de </a:t>
                </a: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santé</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a:t>Observability</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Observabilité</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A3B2AB-074F-E4FF-42F3-0134E874FDB7}"/>
              </a:ext>
            </a:extLst>
          </p:cNvPr>
          <p:cNvSpPr txBox="1"/>
          <p:nvPr/>
        </p:nvSpPr>
        <p:spPr>
          <a:xfrm>
            <a:off x="3230880" y="2500480"/>
            <a:ext cx="569214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err="1"/>
              <a:t>Toutes</a:t>
            </a:r>
            <a:r>
              <a:rPr lang="en-US" sz="2000" dirty="0"/>
              <a:t> les </a:t>
            </a:r>
            <a:r>
              <a:rPr lang="en-US" sz="2000" dirty="0" err="1"/>
              <a:t>ressources</a:t>
            </a:r>
            <a:r>
              <a:rPr lang="en-US" sz="2000" dirty="0"/>
              <a:t> </a:t>
            </a:r>
            <a:r>
              <a:rPr lang="en-US" sz="2000" dirty="0" err="1"/>
              <a:t>d'apprentissage</a:t>
            </a:r>
            <a:endParaRPr lang="en-US" sz="2000" dirty="0"/>
          </a:p>
        </p:txBody>
      </p:sp>
      <p:sp>
        <p:nvSpPr>
          <p:cNvPr id="7" name="TextBox 6">
            <a:extLst>
              <a:ext uri="{FF2B5EF4-FFF2-40B4-BE49-F238E27FC236}">
                <a16:creationId xmlns:a16="http://schemas.microsoft.com/office/drawing/2014/main" id="{E0A4B1AA-D471-9F8A-C144-749E9E9CEC1C}"/>
              </a:ext>
            </a:extLst>
          </p:cNvPr>
          <p:cNvSpPr txBox="1"/>
          <p:nvPr/>
        </p:nvSpPr>
        <p:spPr>
          <a:xfrm>
            <a:off x="3718560" y="3298130"/>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8" name="TextBox 7">
            <a:extLst>
              <a:ext uri="{FF2B5EF4-FFF2-40B4-BE49-F238E27FC236}">
                <a16:creationId xmlns:a16="http://schemas.microsoft.com/office/drawing/2014/main" id="{283A02C4-F2E6-7755-BCB3-B709F18ED336}"/>
              </a:ext>
            </a:extLst>
          </p:cNvPr>
          <p:cNvSpPr txBox="1"/>
          <p:nvPr/>
        </p:nvSpPr>
        <p:spPr>
          <a:xfrm>
            <a:off x="3718560" y="4263418"/>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GitHub de </a:t>
            </a:r>
            <a:r>
              <a:rPr lang="en-US" sz="2000" dirty="0" err="1"/>
              <a:t>l’atelier</a:t>
            </a:r>
            <a:r>
              <a:rPr lang="en-US" sz="2000" dirty="0"/>
              <a:t> (workshop)</a:t>
            </a:r>
          </a:p>
        </p:txBody>
      </p:sp>
      <p:sp>
        <p:nvSpPr>
          <p:cNvPr id="9" name="TextBox 8">
            <a:extLst>
              <a:ext uri="{FF2B5EF4-FFF2-40B4-BE49-F238E27FC236}">
                <a16:creationId xmlns:a16="http://schemas.microsoft.com/office/drawing/2014/main" id="{6CBB7AB0-02DC-3A23-586C-C0593F64935E}"/>
              </a:ext>
            </a:extLst>
          </p:cNvPr>
          <p:cNvSpPr txBox="1"/>
          <p:nvPr/>
        </p:nvSpPr>
        <p:spPr>
          <a:xfrm>
            <a:off x="1553392" y="5045828"/>
            <a:ext cx="8948057"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github.com/dotnet-presentations/letslearn-dotnet-aspire</a:t>
            </a:r>
          </a:p>
        </p:txBody>
      </p:sp>
      <p:pic>
        <p:nvPicPr>
          <p:cNvPr id="10" name="Picture 9">
            <a:extLst>
              <a:ext uri="{FF2B5EF4-FFF2-40B4-BE49-F238E27FC236}">
                <a16:creationId xmlns:a16="http://schemas.microsoft.com/office/drawing/2014/main" id="{12D737AD-8A31-8B56-479A-B4ABC56DAB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414156"/>
            <a:ext cx="5914192" cy="1588192"/>
          </a:xfrm>
          <a:prstGeom prst="rect">
            <a:avLst/>
          </a:prstGeom>
        </p:spPr>
      </p:pic>
    </p:spTree>
    <p:extLst>
      <p:ext uri="{BB962C8B-B14F-4D97-AF65-F5344CB8AC3E}">
        <p14:creationId xmlns:p14="http://schemas.microsoft.com/office/powerpoint/2010/main" val="20267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607 L 0 -2.96296E-6 " pathEditMode="relative" rAng="0" ptsTypes="AA">
                                      <p:cBhvr>
                                        <p:cTn id="9" dur="500" fill="hold"/>
                                        <p:tgtEl>
                                          <p:spTgt spid="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0.04606 L 0 4.81481E-6 " pathEditMode="relative" rAng="0" ptsTypes="AA">
                                      <p:cBhvr>
                                        <p:cTn id="14" dur="500" fill="hold"/>
                                        <p:tgtEl>
                                          <p:spTgt spid="7"/>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0 0.04606 L 0 2.59259E-6 " pathEditMode="relative" rAng="0" ptsTypes="AA">
                                      <p:cBhvr>
                                        <p:cTn id="20" dur="500" fill="hold"/>
                                        <p:tgtEl>
                                          <p:spTgt spid="8"/>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0"/>
                                  </p:stCondLst>
                                  <p:childTnLst>
                                    <p:animMotion origin="layout" path="M 0 0.04606 L 0 3.7037E-7 " pathEditMode="relative" rAng="0" ptsTypes="AA">
                                      <p:cBhvr>
                                        <p:cTn id="25" dur="500" fill="hold"/>
                                        <p:tgtEl>
                                          <p:spTgt spid="9"/>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2.59259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Résilience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Contrôles</a:t>
            </a: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de </a:t>
            </a:r>
            <a:r>
              <a:rPr kumimoji="0" lang="en-US" sz="24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santé</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DÉMO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Paramètres</a:t>
            </a:r>
            <a:r>
              <a:rPr lang="en-US" dirty="0"/>
              <a:t> par </a:t>
            </a:r>
            <a:r>
              <a:rPr lang="en-US" dirty="0" err="1"/>
              <a:t>défaut</a:t>
            </a:r>
            <a:r>
              <a:rPr lang="en-US" dirty="0"/>
              <a:t> </a:t>
            </a:r>
            <a:r>
              <a:rPr lang="en-US" dirty="0" err="1"/>
              <a:t>intelligents</a:t>
            </a:r>
            <a:endParaRPr lang="en-US" dirty="0"/>
          </a:p>
          <a:p>
            <a:endParaRPr lang="en-US" dirty="0"/>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Q&amp;R</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Paramètres</a:t>
            </a:r>
            <a:r>
              <a:rPr lang="en-US" dirty="0"/>
              <a:t> par </a:t>
            </a:r>
            <a:r>
              <a:rPr lang="en-US" dirty="0" err="1"/>
              <a:t>défaut</a:t>
            </a:r>
            <a:r>
              <a:rPr lang="en-US" dirty="0"/>
              <a:t> </a:t>
            </a:r>
            <a:r>
              <a:rPr lang="en-US" dirty="0" err="1"/>
              <a:t>intelligents</a:t>
            </a:r>
            <a:endParaRPr lang="en-US" dirty="0"/>
          </a:p>
        </p:txBody>
      </p:sp>
    </p:spTree>
    <p:extLst>
      <p:ext uri="{BB962C8B-B14F-4D97-AF65-F5344CB8AC3E}">
        <p14:creationId xmlns:p14="http://schemas.microsoft.com/office/powerpoint/2010/main" val="2904166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1" y="3275066"/>
            <a:ext cx="3736222" cy="995405"/>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err="1"/>
              <a:t>Paramètres</a:t>
            </a:r>
            <a:r>
              <a:rPr lang="en-US" dirty="0"/>
              <a:t> par </a:t>
            </a:r>
            <a:r>
              <a:rPr lang="en-US" dirty="0" err="1"/>
              <a:t>défaut</a:t>
            </a:r>
            <a:r>
              <a:rPr lang="en-US" dirty="0"/>
              <a:t> </a:t>
            </a:r>
            <a:r>
              <a:rPr lang="en-US" dirty="0" err="1"/>
              <a:t>intelligents</a:t>
            </a:r>
            <a:endParaRPr lang="en-US" dirty="0"/>
          </a:p>
        </p:txBody>
      </p:sp>
      <p:sp>
        <p:nvSpPr>
          <p:cNvPr id="58" name="TextBox 57">
            <a:extLst>
              <a:ext uri="{FF2B5EF4-FFF2-40B4-BE49-F238E27FC236}">
                <a16:creationId xmlns:a16="http://schemas.microsoft.com/office/drawing/2014/main" id="{BDDFFCEE-376A-7227-C67A-E7F8E9C0343A}"/>
              </a:ext>
            </a:extLst>
          </p:cNvPr>
          <p:cNvSpPr txBox="1"/>
          <p:nvPr/>
        </p:nvSpPr>
        <p:spPr>
          <a:xfrm>
            <a:off x="6218098" y="3291910"/>
            <a:ext cx="3736223" cy="99540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000" b="1" kern="0" spc="-75">
                <a:latin typeface="Segoe UI Semibold" panose="020B0502040204020203" pitchFamily="34" charset="0"/>
                <a:cs typeface="Segoe UI Semibold" panose="020B0502040204020203" pitchFamily="34" charset="0"/>
              </a:defRPr>
            </a:lvl1pPr>
          </a:lstStyle>
          <a:p>
            <a:r>
              <a:rPr lang="fr-FR" dirty="0"/>
              <a:t>Tableau de bord du développeur</a:t>
            </a:r>
            <a:endParaRPr lang="en-US" dirty="0"/>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1" y="4511012"/>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18098" y="4519434"/>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fr-FR" dirty="0"/>
              <a:t>Découverte de services</a:t>
            </a:r>
            <a:endParaRPr lang="en-US" dirty="0"/>
          </a:p>
        </p:txBody>
      </p:sp>
      <p:sp>
        <p:nvSpPr>
          <p:cNvPr id="61" name="TextBox 60">
            <a:extLst>
              <a:ext uri="{FF2B5EF4-FFF2-40B4-BE49-F238E27FC236}">
                <a16:creationId xmlns:a16="http://schemas.microsoft.com/office/drawing/2014/main" id="{6B1DB59E-D497-2683-30BD-1600A87AC873}"/>
              </a:ext>
            </a:extLst>
          </p:cNvPr>
          <p:cNvSpPr txBox="1"/>
          <p:nvPr/>
        </p:nvSpPr>
        <p:spPr>
          <a:xfrm>
            <a:off x="6218097" y="535744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err="1"/>
              <a:t>Déploiement</a:t>
            </a:r>
            <a:endParaRPr lang="en-US" dirty="0"/>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Une pile </a:t>
            </a:r>
            <a:r>
              <a:rPr lang="en-US" sz="2000" b="1" kern="0" dirty="0" err="1">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prête</a:t>
            </a: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t>
            </a:r>
            <a:r>
              <a:rPr lang="fr-F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pour le cloud pour créer des applications distribuées observables, prêtes pour la production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1" y="535744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err="1"/>
              <a:t>Composantes</a:t>
            </a:r>
            <a:endParaRPr lang="en-US" dirty="0"/>
          </a:p>
        </p:txBody>
      </p:sp>
    </p:spTree>
    <p:extLst>
      <p:ext uri="{BB962C8B-B14F-4D97-AF65-F5344CB8AC3E}">
        <p14:creationId xmlns:p14="http://schemas.microsoft.com/office/powerpoint/2010/main" val="19099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grpSp>
        <p:nvGrpSpPr>
          <p:cNvPr id="27" name="Group 26">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err="1">
                    <a:latin typeface="Open Sans SemiBold"/>
                    <a:ea typeface="Open Sans SemiBold"/>
                    <a:cs typeface="Open Sans SemiBold"/>
                  </a:rPr>
                  <a:t>Métriques</a:t>
                </a:r>
                <a:endParaRPr lang="en-US" sz="1600" dirty="0">
                  <a:latin typeface="Open Sans SemiBold"/>
                  <a:ea typeface="Open Sans SemiBold"/>
                  <a:cs typeface="Open Sans SemiBold"/>
                </a:endParaRP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err="1">
                    <a:latin typeface="Open Sans SemiBold"/>
                    <a:ea typeface="Open Sans SemiBold"/>
                    <a:cs typeface="Open Sans SemiBold"/>
                  </a:rPr>
                  <a:t>Journaux</a:t>
                </a:r>
                <a:r>
                  <a:rPr lang="en-US" sz="1600" dirty="0">
                    <a:latin typeface="Open Sans SemiBold"/>
                    <a:ea typeface="Open Sans SemiBold"/>
                    <a:cs typeface="Open Sans SemiBold"/>
                  </a:rPr>
                  <a:t> </a:t>
                </a:r>
                <a:r>
                  <a:rPr lang="en-US" sz="1600" dirty="0" err="1">
                    <a:latin typeface="Open Sans SemiBold"/>
                    <a:ea typeface="Open Sans SemiBold"/>
                    <a:cs typeface="Open Sans SemiBold"/>
                  </a:rPr>
                  <a:t>structurés</a:t>
                </a:r>
                <a:endParaRPr lang="en-US" sz="1600" dirty="0">
                  <a:latin typeface="Open Sans SemiBold"/>
                  <a:ea typeface="Open Sans SemiBold"/>
                  <a:cs typeface="Open Sans SemiBold"/>
                </a:endParaRP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err="1">
                    <a:latin typeface="Open Sans SemiBold"/>
                    <a:ea typeface="Open Sans SemiBold"/>
                    <a:cs typeface="Open Sans SemiBold"/>
                  </a:rPr>
                  <a:t>Dépendances</a:t>
                </a:r>
                <a:endParaRPr lang="en-US" sz="1600" dirty="0">
                  <a:latin typeface="Open Sans SemiBold"/>
                  <a:ea typeface="Open Sans SemiBold"/>
                  <a:cs typeface="Open Sans SemiBold"/>
                </a:endParaRP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753662" cy="365760"/>
              <a:chOff x="1129818" y="4468732"/>
              <a:chExt cx="2753662" cy="365760"/>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Open Sans SemiBold"/>
                    <a:ea typeface="Open Sans SemiBold"/>
                    <a:cs typeface="Open Sans SemiBold"/>
                  </a:rPr>
                  <a:t>Traces </a:t>
                </a:r>
                <a:r>
                  <a:rPr lang="en-US" sz="1600" dirty="0" err="1">
                    <a:latin typeface="Open Sans SemiBold"/>
                    <a:ea typeface="Open Sans SemiBold"/>
                    <a:cs typeface="Open Sans SemiBold"/>
                  </a:rPr>
                  <a:t>distribuées</a:t>
                </a:r>
                <a:endParaRPr lang="en-US" sz="1600" dirty="0">
                  <a:latin typeface="Open Sans SemiBold"/>
                  <a:ea typeface="Open Sans SemiBold"/>
                  <a:cs typeface="Open Sans SemiBold"/>
                </a:endParaRP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fr-FR" sz="2000" dirty="0">
                <a:solidFill>
                  <a:schemeClr val="bg1"/>
                </a:solidFill>
                <a:latin typeface="Open Sans SemiBold"/>
                <a:ea typeface="Open Sans SemiBold"/>
                <a:cs typeface="Open Sans SemiBold"/>
              </a:rPr>
              <a:t>Tableau de bord du développeur</a:t>
            </a:r>
            <a:endParaRPr lang="en-US" sz="1800" dirty="0"/>
          </a:p>
        </p:txBody>
      </p:sp>
      <p:pic>
        <p:nvPicPr>
          <p:cNvPr id="4" name="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err="1"/>
              <a:t>Intégration</a:t>
            </a:r>
            <a:r>
              <a:rPr lang="en-US" dirty="0"/>
              <a:t> au </a:t>
            </a:r>
            <a:br>
              <a:rPr lang="en-US" dirty="0"/>
            </a:br>
            <a:r>
              <a:rPr lang="fr-FR" dirty="0"/>
              <a:t>Tableau de bord du développeur</a:t>
            </a:r>
            <a:endParaRPr lang="en-US" dirty="0"/>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Autonome</a:t>
            </a:r>
            <a:endParaRPr lang="en-US" sz="2200" b="1" kern="0" spc="-75" dirty="0">
              <a:latin typeface="Segoe UI Semibold" panose="020B0502040204020203" pitchFamily="34" charset="0"/>
              <a:cs typeface="Segoe UI Semibold" panose="020B0502040204020203" pitchFamily="34" charset="0"/>
            </a:endParaRPr>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sp>
        <p:nvSpPr>
          <p:cNvPr id="5" name="Rectangle: Rounded Corners 4">
            <a:extLst>
              <a:ext uri="{FF2B5EF4-FFF2-40B4-BE49-F238E27FC236}">
                <a16:creationId xmlns:a16="http://schemas.microsoft.com/office/drawing/2014/main" id="{641D56A9-740C-1BAE-DFD0-C953FFA49D9A}"/>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pic>
        <p:nvPicPr>
          <p:cNvPr id="6" name="Picture 5">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
        <p:nvSpPr>
          <p:cNvPr id="12" name="TextBox 11">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:8.0.0</a:t>
            </a:r>
            <a:endParaRPr lang="en-US" dirty="0"/>
          </a:p>
        </p:txBody>
      </p:sp>
    </p:spTree>
    <p:extLst>
      <p:ext uri="{BB962C8B-B14F-4D97-AF65-F5344CB8AC3E}">
        <p14:creationId xmlns:p14="http://schemas.microsoft.com/office/powerpoint/2010/main" val="23163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1" y="3275066"/>
            <a:ext cx="3736222" cy="995405"/>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err="1"/>
              <a:t>Paramètres</a:t>
            </a:r>
            <a:r>
              <a:rPr lang="en-US" dirty="0"/>
              <a:t> par </a:t>
            </a:r>
            <a:r>
              <a:rPr lang="en-US" dirty="0" err="1"/>
              <a:t>défaut</a:t>
            </a:r>
            <a:r>
              <a:rPr lang="en-US" dirty="0"/>
              <a:t> </a:t>
            </a:r>
            <a:r>
              <a:rPr lang="en-US" dirty="0" err="1"/>
              <a:t>intelligents</a:t>
            </a:r>
            <a:endParaRPr lang="en-US" dirty="0"/>
          </a:p>
        </p:txBody>
      </p:sp>
      <p:sp>
        <p:nvSpPr>
          <p:cNvPr id="58" name="TextBox 57">
            <a:extLst>
              <a:ext uri="{FF2B5EF4-FFF2-40B4-BE49-F238E27FC236}">
                <a16:creationId xmlns:a16="http://schemas.microsoft.com/office/drawing/2014/main" id="{BDDFFCEE-376A-7227-C67A-E7F8E9C0343A}"/>
              </a:ext>
            </a:extLst>
          </p:cNvPr>
          <p:cNvSpPr txBox="1"/>
          <p:nvPr/>
        </p:nvSpPr>
        <p:spPr>
          <a:xfrm>
            <a:off x="6218098" y="3291910"/>
            <a:ext cx="3736223" cy="995405"/>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fr-FR" dirty="0"/>
              <a:t>Tableau de bord du développeur</a:t>
            </a:r>
            <a:endParaRPr lang="en-US" dirty="0"/>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1" y="4511012"/>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000" b="1" kern="0" spc="-75">
                <a:latin typeface="Segoe UI Semibold" panose="020B0502040204020203" pitchFamily="34" charset="0"/>
                <a:cs typeface="Segoe UI Semibold" panose="020B0502040204020203" pitchFamily="34" charset="0"/>
              </a:defRPr>
            </a:lvl1pPr>
          </a:lstStyle>
          <a:p>
            <a:r>
              <a:rPr lang="en-US" dirty="0"/>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18098" y="4519434"/>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fr-FR" dirty="0"/>
              <a:t>Découverte de services</a:t>
            </a:r>
            <a:endParaRPr lang="en-US" dirty="0"/>
          </a:p>
        </p:txBody>
      </p:sp>
      <p:sp>
        <p:nvSpPr>
          <p:cNvPr id="61" name="TextBox 60">
            <a:extLst>
              <a:ext uri="{FF2B5EF4-FFF2-40B4-BE49-F238E27FC236}">
                <a16:creationId xmlns:a16="http://schemas.microsoft.com/office/drawing/2014/main" id="{6B1DB59E-D497-2683-30BD-1600A87AC873}"/>
              </a:ext>
            </a:extLst>
          </p:cNvPr>
          <p:cNvSpPr txBox="1"/>
          <p:nvPr/>
        </p:nvSpPr>
        <p:spPr>
          <a:xfrm>
            <a:off x="6218097" y="535744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err="1"/>
              <a:t>Déploiement</a:t>
            </a:r>
            <a:endParaRPr lang="en-US" dirty="0"/>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Une pile </a:t>
            </a:r>
            <a:r>
              <a:rPr lang="en-US" sz="2000" b="1" kern="0" dirty="0" err="1">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prête</a:t>
            </a: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t>
            </a:r>
            <a:r>
              <a:rPr lang="fr-F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pour le cloud pour créer des applications distribuées observables, prêtes pour la production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1" y="535744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err="1"/>
              <a:t>Composantes</a:t>
            </a:r>
            <a:endParaRPr lang="en-US" dirty="0"/>
          </a:p>
        </p:txBody>
      </p:sp>
    </p:spTree>
    <p:extLst>
      <p:ext uri="{BB962C8B-B14F-4D97-AF65-F5344CB8AC3E}">
        <p14:creationId xmlns:p14="http://schemas.microsoft.com/office/powerpoint/2010/main" val="16589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Avant</a:t>
            </a:r>
          </a:p>
        </p:txBody>
      </p:sp>
      <p:pic>
        <p:nvPicPr>
          <p:cNvPr id="1026" name="Picture 2">
            <a:extLst>
              <a:ext uri="{FF2B5EF4-FFF2-40B4-BE49-F238E27FC236}">
                <a16:creationId xmlns:a16="http://schemas.microsoft.com/office/drawing/2014/main" id="{C9A7F2CF-425B-940D-06F0-2DA12F868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508D5F-82B7-1C22-7C5E-7684AF68E7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spTree>
    <p:extLst>
      <p:ext uri="{BB962C8B-B14F-4D97-AF65-F5344CB8AC3E}">
        <p14:creationId xmlns:p14="http://schemas.microsoft.com/office/powerpoint/2010/main" val="86113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Orchestration</a:t>
            </a:r>
            <a:endParaRPr lang="en-US" sz="1800" dirty="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 name="TextBox 1">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a:solidFill>
                  <a:srgbClr val="0000FF"/>
                </a:solidFill>
                <a:effectLst/>
                <a:latin typeface="Consolas" panose="020B0609020204030204" pitchFamily="49" charset="0"/>
              </a:rPr>
              <a:t>var</a:t>
            </a:r>
            <a:r>
              <a:rPr lang="en-US" sz="2000" b="0">
                <a:solidFill>
                  <a:srgbClr val="000000"/>
                </a:solidFill>
                <a:effectLst/>
                <a:latin typeface="Consolas" panose="020B0609020204030204" pitchFamily="49" charset="0"/>
              </a:rPr>
              <a:t> </a:t>
            </a:r>
            <a:r>
              <a:rPr lang="en-US" sz="2000" b="0">
                <a:solidFill>
                  <a:srgbClr val="001080"/>
                </a:solidFill>
                <a:effectLst/>
                <a:latin typeface="Consolas" panose="020B0609020204030204" pitchFamily="49" charset="0"/>
              </a:rPr>
              <a:t>builder</a:t>
            </a:r>
            <a:r>
              <a:rPr lang="en-US" sz="2000" b="0">
                <a:solidFill>
                  <a:srgbClr val="000000"/>
                </a:solidFill>
                <a:effectLst/>
                <a:latin typeface="Consolas" panose="020B0609020204030204" pitchFamily="49" charset="0"/>
              </a:rPr>
              <a:t> = </a:t>
            </a:r>
            <a:r>
              <a:rPr lang="en-US" sz="2000" b="0" err="1">
                <a:solidFill>
                  <a:srgbClr val="267F99"/>
                </a:solidFill>
                <a:effectLst/>
                <a:latin typeface="Consolas" panose="020B0609020204030204" pitchFamily="49" charset="0"/>
              </a:rPr>
              <a:t>DistributedApplication</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CreateBuilder</a:t>
            </a:r>
            <a:r>
              <a:rPr lang="en-US" sz="2000" b="0">
                <a:solidFill>
                  <a:srgbClr val="000000"/>
                </a:solidFill>
                <a:effectLst/>
                <a:latin typeface="Consolas" panose="020B0609020204030204" pitchFamily="49" charset="0"/>
              </a:rPr>
              <a:t>(</a:t>
            </a:r>
            <a:r>
              <a:rPr lang="en-US" sz="2000" b="0" err="1">
                <a:solidFill>
                  <a:srgbClr val="0000FF"/>
                </a:solidFill>
                <a:effectLst/>
                <a:latin typeface="Consolas" panose="020B0609020204030204" pitchFamily="49" charset="0"/>
              </a:rPr>
              <a:t>args</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ApiService</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apiservice</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Web</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webfrontend</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Build</a:t>
            </a:r>
            <a:r>
              <a:rPr lang="en-US" sz="2000" b="0">
                <a:solidFill>
                  <a:srgbClr val="000000"/>
                </a:solidFill>
                <a:effectLst/>
                <a:latin typeface="Consolas" panose="020B0609020204030204" pitchFamily="49" charset="0"/>
              </a:rPr>
              <a:t>().</a:t>
            </a:r>
            <a:r>
              <a:rPr lang="en-US" sz="2000" b="0">
                <a:solidFill>
                  <a:srgbClr val="795E26"/>
                </a:solidFill>
                <a:effectLst/>
                <a:latin typeface="Consolas" panose="020B0609020204030204" pitchFamily="49" charset="0"/>
              </a:rPr>
              <a:t>Run</a:t>
            </a:r>
            <a:r>
              <a:rPr lang="en-US" sz="2000" b="0">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dirty="0" err="1">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Outils</a:t>
              </a:r>
              <a:endParaRPr kumimoji="0" lang="en-US" sz="1300" b="0" i="0" u="none" strike="noStrike" kern="0" cap="none" spc="0" normalizeH="0" baseline="0" noProof="0" dirty="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Système </a:t>
                  </a:r>
                  <a:r>
                    <a:rPr kumimoji="0" lang="en-US" sz="1300" b="0" i="0" u="none" strike="noStrike" kern="0" cap="none" spc="0" normalizeH="0" baseline="0" noProof="0" dirty="0" err="1">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d'exploitation</a:t>
                  </a:r>
                  <a:endParaRPr kumimoji="0" lang="en-US" sz="1300" b="0" i="0" u="none" strike="noStrike" kern="0" cap="none" spc="0" normalizeH="0" baseline="0" noProof="0" dirty="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dirty="0" err="1">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Écosystème</a:t>
                  </a:r>
                  <a:endParaRPr kumimoji="0" lang="en-US" sz="1300" b="0" i="0" u="none" strike="noStrike" kern="0" cap="none" spc="0" normalizeH="0" baseline="0" noProof="0" dirty="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rmAutofit/>
          </a:bodyPr>
          <a:lstStyle/>
          <a:p>
            <a:r>
              <a:rPr lang="fr-FR" dirty="0"/>
              <a:t>Construisez de tout avec une plateforme unifiée</a:t>
            </a:r>
            <a:endParaRPr lang="en-US" dirty="0"/>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Après</a:t>
            </a:r>
          </a:p>
        </p:txBody>
      </p:sp>
      <p:pic>
        <p:nvPicPr>
          <p:cNvPr id="5" name="Picture 4">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DÉMO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Q&amp;R</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3032227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err="1"/>
              <a:t>Outils</a:t>
            </a:r>
            <a:r>
              <a:rPr lang="en-US" dirty="0"/>
              <a:t> Visual Studio pour .NET Aspire</a:t>
            </a:r>
          </a:p>
        </p:txBody>
      </p:sp>
      <p:pic>
        <p:nvPicPr>
          <p:cNvPr id="4" name="Untitled Project">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1" y="3275066"/>
            <a:ext cx="3736222" cy="995405"/>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err="1"/>
              <a:t>Paramètres</a:t>
            </a:r>
            <a:r>
              <a:rPr lang="en-US" dirty="0"/>
              <a:t> par </a:t>
            </a:r>
            <a:r>
              <a:rPr lang="en-US" dirty="0" err="1"/>
              <a:t>défaut</a:t>
            </a:r>
            <a:r>
              <a:rPr lang="en-US" dirty="0"/>
              <a:t> </a:t>
            </a:r>
            <a:r>
              <a:rPr lang="en-US" dirty="0" err="1"/>
              <a:t>intelligents</a:t>
            </a:r>
            <a:endParaRPr lang="en-US" dirty="0"/>
          </a:p>
        </p:txBody>
      </p:sp>
      <p:sp>
        <p:nvSpPr>
          <p:cNvPr id="58" name="TextBox 57">
            <a:extLst>
              <a:ext uri="{FF2B5EF4-FFF2-40B4-BE49-F238E27FC236}">
                <a16:creationId xmlns:a16="http://schemas.microsoft.com/office/drawing/2014/main" id="{BDDFFCEE-376A-7227-C67A-E7F8E9C0343A}"/>
              </a:ext>
            </a:extLst>
          </p:cNvPr>
          <p:cNvSpPr txBox="1"/>
          <p:nvPr/>
        </p:nvSpPr>
        <p:spPr>
          <a:xfrm>
            <a:off x="6218098" y="3291910"/>
            <a:ext cx="3736223" cy="995405"/>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fr-FR" dirty="0"/>
              <a:t>Tableau de bord du développeur</a:t>
            </a:r>
            <a:endParaRPr lang="en-US" dirty="0"/>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1" y="4511012"/>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18098" y="4519434"/>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000" b="1" kern="0" spc="-75">
                <a:latin typeface="Segoe UI Semibold" panose="020B0502040204020203" pitchFamily="34" charset="0"/>
                <a:cs typeface="Segoe UI Semibold" panose="020B0502040204020203" pitchFamily="34" charset="0"/>
              </a:defRPr>
            </a:lvl1pPr>
          </a:lstStyle>
          <a:p>
            <a:r>
              <a:rPr lang="fr-FR" dirty="0"/>
              <a:t>Découverte de services</a:t>
            </a:r>
            <a:endParaRPr lang="en-US" dirty="0"/>
          </a:p>
        </p:txBody>
      </p:sp>
      <p:sp>
        <p:nvSpPr>
          <p:cNvPr id="61" name="TextBox 60">
            <a:extLst>
              <a:ext uri="{FF2B5EF4-FFF2-40B4-BE49-F238E27FC236}">
                <a16:creationId xmlns:a16="http://schemas.microsoft.com/office/drawing/2014/main" id="{6B1DB59E-D497-2683-30BD-1600A87AC873}"/>
              </a:ext>
            </a:extLst>
          </p:cNvPr>
          <p:cNvSpPr txBox="1"/>
          <p:nvPr/>
        </p:nvSpPr>
        <p:spPr>
          <a:xfrm>
            <a:off x="6218097" y="535744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err="1"/>
              <a:t>Déploiement</a:t>
            </a:r>
            <a:endParaRPr lang="en-US" dirty="0"/>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Une pile </a:t>
            </a:r>
            <a:r>
              <a:rPr lang="en-US" sz="2000" b="1" kern="0" dirty="0" err="1">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prête</a:t>
            </a: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t>
            </a:r>
            <a:r>
              <a:rPr lang="fr-F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pour le cloud pour créer des applications distribuées observables, prêtes pour la production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1" y="535744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dirty="0" err="1"/>
              <a:t>Composantes</a:t>
            </a:r>
            <a:endParaRPr lang="en-US" dirty="0"/>
          </a:p>
        </p:txBody>
      </p:sp>
    </p:spTree>
    <p:extLst>
      <p:ext uri="{BB962C8B-B14F-4D97-AF65-F5344CB8AC3E}">
        <p14:creationId xmlns:p14="http://schemas.microsoft.com/office/powerpoint/2010/main" val="355788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Avant</a:t>
            </a:r>
          </a:p>
        </p:txBody>
      </p:sp>
      <p:sp>
        <p:nvSpPr>
          <p:cNvPr id="3" name="TextBox 2">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
        <p:nvSpPr>
          <p:cNvPr id="5" name="TextBox 4">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5053D98-B331-1B53-A697-415B294716B6}"/>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dirty="0" err="1">
                <a:solidFill>
                  <a:schemeClr val="bg1"/>
                </a:solidFill>
              </a:rPr>
              <a:t>Découverte</a:t>
            </a:r>
            <a:r>
              <a:rPr lang="en-US" sz="2699" dirty="0">
                <a:solidFill>
                  <a:schemeClr val="bg1"/>
                </a:solidFill>
              </a:rPr>
              <a:t> de services</a:t>
            </a:r>
          </a:p>
        </p:txBody>
      </p:sp>
      <p:sp>
        <p:nvSpPr>
          <p:cNvPr id="5" name="TextBox 4">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fr-FR" dirty="0"/>
              <a:t>Il y a encore des chaînes de connexion</a:t>
            </a:r>
            <a:r>
              <a:rPr lang="en-US" dirty="0"/>
              <a:t>😀</a:t>
            </a:r>
          </a:p>
        </p:txBody>
      </p:sp>
      <p:pic>
        <p:nvPicPr>
          <p:cNvPr id="4" name="Picture 3">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DÉMO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Découverte</a:t>
            </a:r>
            <a:r>
              <a:rPr lang="en-US" dirty="0"/>
              <a:t> de services</a:t>
            </a:r>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Q&amp;R</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Découverte</a:t>
            </a:r>
            <a:r>
              <a:rPr lang="en-US" dirty="0"/>
              <a:t> de services</a:t>
            </a:r>
          </a:p>
        </p:txBody>
      </p:sp>
    </p:spTree>
    <p:extLst>
      <p:ext uri="{BB962C8B-B14F-4D97-AF65-F5344CB8AC3E}">
        <p14:creationId xmlns:p14="http://schemas.microsoft.com/office/powerpoint/2010/main" val="85289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918114"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Observabilité</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Résilience</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Évolutivité</a:t>
                </a: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Gestion</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400" dirty="0" err="1"/>
              <a:t>Toutes</a:t>
            </a:r>
            <a:r>
              <a:rPr lang="en-US" sz="2400" dirty="0"/>
              <a:t> applications a </a:t>
            </a:r>
            <a:r>
              <a:rPr lang="en-US" sz="2400" dirty="0" err="1"/>
              <a:t>besoin</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6287" y="2054592"/>
              <a:ext cx="168326" cy="168326"/>
            </a:xfrm>
            <a:prstGeom prst="rect">
              <a:avLst/>
            </a:prstGeom>
          </p:spPr>
        </p:pic>
      </p:grpSp>
      <p:pic>
        <p:nvPicPr>
          <p:cNvPr id="4" name="Picture 3">
            <a:extLst>
              <a:ext uri="{FF2B5EF4-FFF2-40B4-BE49-F238E27FC236}">
                <a16:creationId xmlns:a16="http://schemas.microsoft.com/office/drawing/2014/main" id="{C78BB145-EA76-831C-8E73-B2145EC4517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dirty="0" err="1">
                <a:solidFill>
                  <a:schemeClr val="bg1"/>
                </a:solidFill>
              </a:rPr>
              <a:t>Composants</a:t>
            </a:r>
            <a:endParaRPr lang="en-US" sz="2699" dirty="0">
              <a:solidFill>
                <a:schemeClr val="bg1"/>
              </a:solidFill>
            </a:endParaRPr>
          </a:p>
        </p:txBody>
      </p:sp>
      <p:pic>
        <p:nvPicPr>
          <p:cNvPr id="24" name="Graphic 23">
            <a:extLst>
              <a:ext uri="{FF2B5EF4-FFF2-40B4-BE49-F238E27FC236}">
                <a16:creationId xmlns:a16="http://schemas.microsoft.com/office/drawing/2014/main" id="{FFFD8120-7BA8-1242-5729-A328EA3EE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85489" y="3186220"/>
            <a:ext cx="1821741" cy="285971"/>
          </a:xfrm>
          <a:prstGeom prst="rect">
            <a:avLst/>
          </a:prstGeom>
        </p:spPr>
      </p:pic>
      <p:pic>
        <p:nvPicPr>
          <p:cNvPr id="27" name="Graphic 26">
            <a:extLst>
              <a:ext uri="{FF2B5EF4-FFF2-40B4-BE49-F238E27FC236}">
                <a16:creationId xmlns:a16="http://schemas.microsoft.com/office/drawing/2014/main" id="{24204662-8BA1-CDB3-4AD0-1DDAB26FD73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5459" y="3183239"/>
            <a:ext cx="1439462" cy="491523"/>
          </a:xfrm>
          <a:prstGeom prst="rect">
            <a:avLst/>
          </a:prstGeom>
        </p:spPr>
      </p:pic>
      <p:grpSp>
        <p:nvGrpSpPr>
          <p:cNvPr id="13" name="Group 12">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58028" y="4397397"/>
              <a:ext cx="718682" cy="718682"/>
            </a:xfrm>
            <a:prstGeom prst="rect">
              <a:avLst/>
            </a:prstGeom>
          </p:spPr>
        </p:pic>
      </p:grpSp>
      <p:pic>
        <p:nvPicPr>
          <p:cNvPr id="26" name="Picture 25">
            <a:extLst>
              <a:ext uri="{FF2B5EF4-FFF2-40B4-BE49-F238E27FC236}">
                <a16:creationId xmlns:a16="http://schemas.microsoft.com/office/drawing/2014/main" id="{0CA64AA3-C774-541D-DC67-4663A6B9C828}"/>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CA51CA4-A43B-8B58-27E5-EFE6E92AB8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7658" y="5340831"/>
            <a:ext cx="668818" cy="668818"/>
          </a:xfrm>
          <a:prstGeom prst="rect">
            <a:avLst/>
          </a:prstGeom>
        </p:spPr>
      </p:pic>
      <p:pic>
        <p:nvPicPr>
          <p:cNvPr id="6" name="Graphic 5">
            <a:extLst>
              <a:ext uri="{FF2B5EF4-FFF2-40B4-BE49-F238E27FC236}">
                <a16:creationId xmlns:a16="http://schemas.microsoft.com/office/drawing/2014/main" id="{C6AEDE91-40D5-2455-F34D-7B1AC08481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057532" y="5326948"/>
            <a:ext cx="732552" cy="732552"/>
          </a:xfrm>
          <a:prstGeom prst="rect">
            <a:avLst/>
          </a:prstGeom>
        </p:spPr>
      </p:pic>
      <p:pic>
        <p:nvPicPr>
          <p:cNvPr id="8" name="Graphic 7">
            <a:extLst>
              <a:ext uri="{FF2B5EF4-FFF2-40B4-BE49-F238E27FC236}">
                <a16:creationId xmlns:a16="http://schemas.microsoft.com/office/drawing/2014/main" id="{217D9D4B-7EA2-A366-9A66-8242184C71A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876559" y="5326948"/>
            <a:ext cx="732552" cy="732552"/>
          </a:xfrm>
          <a:prstGeom prst="rect">
            <a:avLst/>
          </a:prstGeom>
        </p:spPr>
      </p:pic>
      <p:pic>
        <p:nvPicPr>
          <p:cNvPr id="10" name="Graphic 9">
            <a:extLst>
              <a:ext uri="{FF2B5EF4-FFF2-40B4-BE49-F238E27FC236}">
                <a16:creationId xmlns:a16="http://schemas.microsoft.com/office/drawing/2014/main" id="{A89BB46C-6032-7658-9C19-92993205808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95585" y="5313053"/>
            <a:ext cx="732552" cy="732552"/>
          </a:xfrm>
          <a:prstGeom prst="rect">
            <a:avLst/>
          </a:prstGeom>
        </p:spPr>
      </p:pic>
      <p:pic>
        <p:nvPicPr>
          <p:cNvPr id="23" name="Graphic 22">
            <a:extLst>
              <a:ext uri="{FF2B5EF4-FFF2-40B4-BE49-F238E27FC236}">
                <a16:creationId xmlns:a16="http://schemas.microsoft.com/office/drawing/2014/main" id="{20AA081F-BA4F-8E45-B7EC-66DA83CE5AD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703206" y="5285292"/>
            <a:ext cx="749111" cy="749111"/>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Orchestration des </a:t>
            </a:r>
            <a:r>
              <a:rPr lang="en-US" sz="2000" dirty="0" err="1">
                <a:solidFill>
                  <a:schemeClr val="bg1"/>
                </a:solidFill>
                <a:latin typeface="Open Sans SemiBold"/>
                <a:ea typeface="Open Sans SemiBold"/>
                <a:cs typeface="Open Sans SemiBold"/>
              </a:rPr>
              <a:t>composants</a:t>
            </a:r>
            <a:endParaRPr lang="en-US" sz="1800" dirty="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6" name="Speech Bubble: Oval 5">
            <a:extLst>
              <a:ext uri="{FF2B5EF4-FFF2-40B4-BE49-F238E27FC236}">
                <a16:creationId xmlns:a16="http://schemas.microsoft.com/office/drawing/2014/main" id="{1175209D-748B-8D67-2645-C9863AA52B4B}"/>
              </a:ext>
            </a:extLst>
          </p:cNvPr>
          <p:cNvSpPr/>
          <p:nvPr/>
        </p:nvSpPr>
        <p:spPr>
          <a:xfrm>
            <a:off x="8813800" y="17178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dirty="0"/>
              <a:t>L'image du conteneur sera automatiquement extraite et démarrée dans Docker ou </a:t>
            </a:r>
            <a:r>
              <a:rPr lang="fr-FR" dirty="0" err="1"/>
              <a:t>Podman</a:t>
            </a:r>
            <a:r>
              <a:rPr lang="fr-FR" dirty="0"/>
              <a:t> !</a:t>
            </a:r>
            <a:endParaRPr lang="en-US" dirty="0"/>
          </a:p>
        </p:txBody>
      </p:sp>
      <p:sp>
        <p:nvSpPr>
          <p:cNvPr id="8" name="TextBox 7">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Postges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Postges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2" grpId="0" animBg="1"/>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err="1">
                <a:solidFill>
                  <a:schemeClr val="bg1"/>
                </a:solidFill>
                <a:latin typeface="Open Sans SemiBold"/>
                <a:ea typeface="Open Sans SemiBold"/>
                <a:cs typeface="Open Sans SemiBold"/>
              </a:rPr>
              <a:t>Intégration</a:t>
            </a:r>
            <a:r>
              <a:rPr lang="en-US" sz="2000" dirty="0">
                <a:solidFill>
                  <a:schemeClr val="bg1"/>
                </a:solidFill>
                <a:latin typeface="Open Sans SemiBold"/>
                <a:ea typeface="Open Sans SemiBold"/>
                <a:cs typeface="Open Sans SemiBold"/>
              </a:rPr>
              <a:t> des </a:t>
            </a:r>
            <a:r>
              <a:rPr lang="en-US" sz="2000" dirty="0" err="1">
                <a:solidFill>
                  <a:schemeClr val="bg1"/>
                </a:solidFill>
                <a:latin typeface="Open Sans SemiBold"/>
                <a:ea typeface="Open Sans SemiBold"/>
                <a:cs typeface="Open Sans SemiBold"/>
              </a:rPr>
              <a:t>composants</a:t>
            </a:r>
            <a:endParaRPr lang="en-US" sz="1800" dirty="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dirty="0"/>
              <a:t>Configure le service avec ces tentatives, contrôles de santé correspondants, journalisation et télémétrie !!!!</a:t>
            </a:r>
            <a:endParaRPr lang="en-US" dirty="0"/>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DÉMO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Composants</a:t>
            </a:r>
            <a:endParaRPr lang="en-US" dirty="0"/>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Q&amp;R</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Composants</a:t>
            </a:r>
            <a:endParaRPr lang="en-US" dirty="0"/>
          </a:p>
        </p:txBody>
      </p:sp>
    </p:spTree>
    <p:extLst>
      <p:ext uri="{BB962C8B-B14F-4D97-AF65-F5344CB8AC3E}">
        <p14:creationId xmlns:p14="http://schemas.microsoft.com/office/powerpoint/2010/main" val="32955576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latin typeface="Segoe UI Semibold" panose="020B0502040204020203" pitchFamily="34" charset="0"/>
                <a:cs typeface="Segoe UI Semibold" panose="020B0502040204020203" pitchFamily="34" charset="0"/>
              </a:defRPr>
            </a:lvl1pPr>
          </a:lstStyle>
          <a:p>
            <a:r>
              <a:rPr lang="en-US"/>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defPPr>
              <a:defRPr lang="en-US"/>
            </a:defPPr>
            <a:lvl1pPr algn="ctr" defTabSz="457109">
              <a:defRPr sz="2200" b="1" kern="0" spc="-75">
                <a:solidFill>
                  <a:schemeClr val="bg1">
                    <a:lumMod val="85000"/>
                  </a:schemeClr>
                </a:solidFill>
                <a:latin typeface="Segoe UI Semibold" panose="020B0502040204020203" pitchFamily="34" charset="0"/>
                <a:cs typeface="Segoe UI Semibold" panose="020B0502040204020203" pitchFamily="34" charset="0"/>
              </a:defRPr>
            </a:lvl1pPr>
          </a:lstStyle>
          <a:p>
            <a:r>
              <a:rPr lang="en-US"/>
              <a:t>Components</a:t>
            </a:r>
          </a:p>
        </p:txBody>
      </p:sp>
    </p:spTree>
    <p:extLst>
      <p:ext uri="{BB962C8B-B14F-4D97-AF65-F5344CB8AC3E}">
        <p14:creationId xmlns:p14="http://schemas.microsoft.com/office/powerpoint/2010/main" val="38205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400" dirty="0" err="1"/>
              <a:t>Intégrations</a:t>
            </a:r>
            <a:r>
              <a:rPr lang="en-US" sz="2400" dirty="0"/>
              <a:t> et </a:t>
            </a:r>
            <a:r>
              <a:rPr lang="en-US" sz="2400" dirty="0" err="1"/>
              <a:t>déploiement</a:t>
            </a:r>
            <a:r>
              <a:rPr lang="en-US" sz="2400" dirty="0"/>
              <a:t> flexibles</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1015663"/>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Comme </a:t>
            </a: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vous</a:t>
            </a: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 </a:t>
            </a: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procédez</a:t>
            </a: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 </a:t>
            </a: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aujourd’hui</a:t>
            </a: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pic>
        <p:nvPicPr>
          <p:cNvPr id="3" name="Picture 2" descr="A blue and white cloud with arrows and squares&#10;&#10;Description automatically generated">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 logo of a cube&#10;&#10;Description automatically generated with medium confidence">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pic>
        <p:nvPicPr>
          <p:cNvPr id="1026" name="Picture 2">
            <a:extLst>
              <a:ext uri="{FF2B5EF4-FFF2-40B4-BE49-F238E27FC236}">
                <a16:creationId xmlns:a16="http://schemas.microsoft.com/office/drawing/2014/main" id="{3ED201A0-19C6-03E5-73F4-8A72E1A2B6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par>
                                <p:cTn id="30" presetID="10" presetClass="entr" presetSubtype="0"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par>
                                <p:cTn id="33" presetID="10"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fade">
                                      <p:cBhvr>
                                        <p:cTn id="35" dur="500"/>
                                        <p:tgtEl>
                                          <p:spTgt spid="1032"/>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26"/>
                                        </p:tgtEl>
                                        <p:attrNameLst>
                                          <p:attrName>style.visibility</p:attrName>
                                        </p:attrNameLst>
                                      </p:cBhvr>
                                      <p:to>
                                        <p:strVal val="visible"/>
                                      </p:to>
                                    </p:set>
                                    <p:animEffect transition="in" filter="fade">
                                      <p:cBhvr>
                                        <p:cTn id="63" dur="500"/>
                                        <p:tgtEl>
                                          <p:spTgt spid="10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lish from VS">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1" y="3275066"/>
            <a:ext cx="3736222" cy="99540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000" b="1" kern="0" spc="-75" dirty="0" err="1">
                <a:latin typeface="Segoe UI Semibold" panose="020B0502040204020203" pitchFamily="34" charset="0"/>
                <a:cs typeface="Segoe UI Semibold" panose="020B0502040204020203" pitchFamily="34" charset="0"/>
              </a:rPr>
              <a:t>Paramètres</a:t>
            </a:r>
            <a:r>
              <a:rPr lang="en-US" sz="2000" b="1" kern="0" spc="-75" dirty="0">
                <a:latin typeface="Segoe UI Semibold" panose="020B0502040204020203" pitchFamily="34" charset="0"/>
                <a:cs typeface="Segoe UI Semibold" panose="020B0502040204020203" pitchFamily="34" charset="0"/>
              </a:rPr>
              <a:t> par </a:t>
            </a:r>
            <a:r>
              <a:rPr lang="en-US" sz="2000" b="1" kern="0" spc="-75" dirty="0" err="1">
                <a:latin typeface="Segoe UI Semibold" panose="020B0502040204020203" pitchFamily="34" charset="0"/>
                <a:cs typeface="Segoe UI Semibold" panose="020B0502040204020203" pitchFamily="34" charset="0"/>
              </a:rPr>
              <a:t>défaut</a:t>
            </a:r>
            <a:r>
              <a:rPr lang="en-US" sz="2000" b="1" kern="0" spc="-75" dirty="0">
                <a:latin typeface="Segoe UI Semibold" panose="020B0502040204020203" pitchFamily="34" charset="0"/>
                <a:cs typeface="Segoe UI Semibold" panose="020B0502040204020203" pitchFamily="34" charset="0"/>
              </a:rPr>
              <a:t> </a:t>
            </a:r>
            <a:r>
              <a:rPr lang="en-US" sz="2000" b="1" kern="0" spc="-75" dirty="0" err="1">
                <a:latin typeface="Segoe UI Semibold" panose="020B0502040204020203" pitchFamily="34" charset="0"/>
                <a:cs typeface="Segoe UI Semibold" panose="020B0502040204020203" pitchFamily="34" charset="0"/>
              </a:rPr>
              <a:t>intelligents</a:t>
            </a:r>
            <a:endParaRPr lang="en-US" sz="2000" b="1" kern="0" spc="-75" dirty="0">
              <a:latin typeface="Segoe UI Semibold" panose="020B0502040204020203" pitchFamily="34" charset="0"/>
              <a:cs typeface="Segoe UI Semibold" panose="020B0502040204020203" pitchFamily="34" charset="0"/>
            </a:endParaRPr>
          </a:p>
        </p:txBody>
      </p:sp>
      <p:sp>
        <p:nvSpPr>
          <p:cNvPr id="58" name="TextBox 57">
            <a:extLst>
              <a:ext uri="{FF2B5EF4-FFF2-40B4-BE49-F238E27FC236}">
                <a16:creationId xmlns:a16="http://schemas.microsoft.com/office/drawing/2014/main" id="{BDDFFCEE-376A-7227-C67A-E7F8E9C0343A}"/>
              </a:ext>
            </a:extLst>
          </p:cNvPr>
          <p:cNvSpPr txBox="1"/>
          <p:nvPr/>
        </p:nvSpPr>
        <p:spPr>
          <a:xfrm>
            <a:off x="6218098" y="3291910"/>
            <a:ext cx="3736223" cy="99540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lvl="0" algn="ctr" defTabSz="457109">
              <a:defRPr/>
            </a:pPr>
            <a:r>
              <a:rPr lang="fr-FR" sz="2000" b="1" kern="0" spc="-75" dirty="0">
                <a:solidFill>
                  <a:prstClr val="black"/>
                </a:solidFill>
                <a:latin typeface="Segoe UI Semibold" panose="020B0502040204020203" pitchFamily="34" charset="0"/>
                <a:cs typeface="Segoe UI Semibold" panose="020B0502040204020203" pitchFamily="34" charset="0"/>
              </a:rPr>
              <a:t>Tableau de bord du développeur</a:t>
            </a:r>
            <a:endParaRPr lang="en-US" sz="2000" b="1" kern="0" spc="-75" dirty="0">
              <a:solidFill>
                <a:prstClr val="black"/>
              </a:solidFill>
              <a:latin typeface="Segoe UI Semibold" panose="020B0502040204020203" pitchFamily="34" charset="0"/>
              <a:cs typeface="Segoe UI Semibold" panose="020B0502040204020203" pitchFamily="34" charset="0"/>
            </a:endParaRP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1" y="4511012"/>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18098" y="4519434"/>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fr-FR" sz="2200" b="1" kern="0" spc="-75" dirty="0">
                <a:latin typeface="Segoe UI Semibold" panose="020B0502040204020203" pitchFamily="34" charset="0"/>
                <a:cs typeface="Segoe UI Semibold" panose="020B0502040204020203" pitchFamily="34" charset="0"/>
              </a:rPr>
              <a:t>Découverte de services</a:t>
            </a:r>
            <a:endParaRPr lang="en-US" sz="2200" b="1" kern="0" spc="-75" dirty="0">
              <a:latin typeface="Segoe UI Semibold" panose="020B0502040204020203" pitchFamily="34" charset="0"/>
              <a:cs typeface="Segoe UI Semibold" panose="020B0502040204020203" pitchFamily="34" charset="0"/>
            </a:endParaRPr>
          </a:p>
        </p:txBody>
      </p:sp>
      <p:sp>
        <p:nvSpPr>
          <p:cNvPr id="61" name="TextBox 60">
            <a:extLst>
              <a:ext uri="{FF2B5EF4-FFF2-40B4-BE49-F238E27FC236}">
                <a16:creationId xmlns:a16="http://schemas.microsoft.com/office/drawing/2014/main" id="{6B1DB59E-D497-2683-30BD-1600A87AC873}"/>
              </a:ext>
            </a:extLst>
          </p:cNvPr>
          <p:cNvSpPr txBox="1"/>
          <p:nvPr/>
        </p:nvSpPr>
        <p:spPr>
          <a:xfrm>
            <a:off x="6218097" y="535744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Déploiement</a:t>
            </a:r>
            <a:endParaRPr lang="en-US" sz="2200" b="1" kern="0" spc="-75" dirty="0">
              <a:latin typeface="Segoe UI Semibold" panose="020B0502040204020203" pitchFamily="34" charset="0"/>
              <a:cs typeface="Segoe UI Semibold" panose="020B0502040204020203" pitchFamily="34" charset="0"/>
            </a:endParaRP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Une pile </a:t>
            </a:r>
            <a:r>
              <a:rPr lang="en-US" sz="2000" b="1" kern="0" dirty="0" err="1">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prête</a:t>
            </a: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t>
            </a:r>
            <a:r>
              <a:rPr lang="fr-F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pour le cloud pour créer des applications distribuées observables, prêtes pour la production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1" y="535744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Composantes</a:t>
            </a:r>
            <a:endParaRPr lang="en-US" sz="2200" b="1" kern="0" spc="-75"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7514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1E22B48A-15C1-4185-DED8-26E89AA0C2A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Observabilité</a:t>
              </a:r>
              <a:endParaRPr lang="en-US" sz="2000" kern="0" dirty="0">
                <a:ln w="3175">
                  <a:noFill/>
                </a:ln>
                <a:solidFill>
                  <a:srgbClr val="3A20A0"/>
                </a:solidFill>
                <a:latin typeface="Open Sans SemiBold"/>
                <a:ea typeface="Open Sans SemiBold"/>
                <a:cs typeface="Open Sans SemiBold"/>
              </a:endParaRPr>
            </a:p>
          </p:txBody>
        </p:sp>
      </p:grpSp>
      <p:grpSp>
        <p:nvGrpSpPr>
          <p:cNvPr id="104" name="Group 103">
            <a:extLst>
              <a:ext uri="{FF2B5EF4-FFF2-40B4-BE49-F238E27FC236}">
                <a16:creationId xmlns:a16="http://schemas.microsoft.com/office/drawing/2014/main" id="{6F110257-6F04-494D-EF87-AD1C7DB098A4}"/>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Résilience</a:t>
              </a:r>
              <a:endParaRPr lang="en-US" sz="2000" kern="0" dirty="0">
                <a:ln w="3175">
                  <a:noFill/>
                </a:ln>
                <a:solidFill>
                  <a:srgbClr val="3A20A0"/>
                </a:solidFill>
                <a:latin typeface="Open Sans SemiBold"/>
                <a:ea typeface="Open Sans SemiBold"/>
                <a:cs typeface="Open Sans SemiBold"/>
              </a:endParaRPr>
            </a:p>
          </p:txBody>
        </p:sp>
      </p:grpSp>
      <p:grpSp>
        <p:nvGrpSpPr>
          <p:cNvPr id="105" name="Group 104">
            <a:extLst>
              <a:ext uri="{FF2B5EF4-FFF2-40B4-BE49-F238E27FC236}">
                <a16:creationId xmlns:a16="http://schemas.microsoft.com/office/drawing/2014/main" id="{1FC35A17-3A25-1A5C-2534-04A86E2978D9}"/>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Évolutivité</a:t>
              </a:r>
              <a:r>
                <a:rPr lang="en-US" sz="2000" kern="0" dirty="0">
                  <a:ln w="3175">
                    <a:noFill/>
                  </a:ln>
                  <a:solidFill>
                    <a:srgbClr val="3A20A0"/>
                  </a:solidFill>
                  <a:latin typeface="Open Sans SemiBold"/>
                  <a:ea typeface="Open Sans SemiBold"/>
                  <a:cs typeface="Open Sans SemiBold"/>
                </a:rPr>
                <a:t> </a:t>
              </a:r>
            </a:p>
          </p:txBody>
        </p:sp>
      </p:grpSp>
      <p:grpSp>
        <p:nvGrpSpPr>
          <p:cNvPr id="106" name="Group 105">
            <a:extLst>
              <a:ext uri="{FF2B5EF4-FFF2-40B4-BE49-F238E27FC236}">
                <a16:creationId xmlns:a16="http://schemas.microsoft.com/office/drawing/2014/main" id="{89CEA1D0-E5B4-211A-43A2-07D6805729FA}"/>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Gestion</a:t>
              </a:r>
            </a:p>
          </p:txBody>
        </p:sp>
      </p:grpSp>
      <p:grpSp>
        <p:nvGrpSpPr>
          <p:cNvPr id="109" name="Group 108">
            <a:extLst>
              <a:ext uri="{FF2B5EF4-FFF2-40B4-BE49-F238E27FC236}">
                <a16:creationId xmlns:a16="http://schemas.microsoft.com/office/drawing/2014/main" id="{747A5142-91C2-6A7D-12AF-0B8F1CCE1213}"/>
              </a:ext>
            </a:extLst>
          </p:cNvPr>
          <p:cNvGrpSpPr/>
          <p:nvPr/>
        </p:nvGrpSpPr>
        <p:grpSpPr>
          <a:xfrm>
            <a:off x="609600" y="3378215"/>
            <a:ext cx="2603500" cy="3114660"/>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Intégration ID pour les métriques</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57742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fr-FR" sz="105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Meilleure prise en charge de la journalisation (plus rapide, peut objecter à la sérialisation)</a:t>
              </a:r>
              <a:endParaRPr kumimoji="0" lang="en-US" sz="1050" b="0"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5050297"/>
              <a:ext cx="2603500" cy="34746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Enrichissement</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450406"/>
              <a:ext cx="2603500" cy="34746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Rédaction</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 avec faux pour la journalisation et les métriques</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roup 107">
            <a:extLst>
              <a:ext uri="{FF2B5EF4-FFF2-40B4-BE49-F238E27FC236}">
                <a16:creationId xmlns:a16="http://schemas.microsoft.com/office/drawing/2014/main" id="{C2706937-9F80-3057-14B9-CA395DDDF2A2}"/>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Nouveaux packages de résilience basés sur Polly</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Reconnexion avec état </a:t>
              </a: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7" name="Group 106">
            <a:extLst>
              <a:ext uri="{FF2B5EF4-FFF2-40B4-BE49-F238E27FC236}">
                <a16:creationId xmlns:a16="http://schemas.microsoft.com/office/drawing/2014/main" id="{9A2FCBFD-14E8-600B-C3D1-C320C9363228}"/>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dirty="0">
                  <a:solidFill>
                    <a:srgbClr val="FFFFFF"/>
                  </a:solidFill>
                </a:rPr>
                <a:t>(</a:t>
              </a:r>
              <a:r>
                <a:rPr lang="en-US" sz="1000" b="0" dirty="0" err="1">
                  <a:solidFill>
                    <a:srgbClr val="FFFFFF"/>
                  </a:solidFill>
                </a:rPr>
                <a:t>densité</a:t>
              </a:r>
              <a:r>
                <a:rPr lang="en-US" sz="1000" b="0" dirty="0">
                  <a:solidFill>
                    <a:srgbClr val="FFFFFF"/>
                  </a:solidFill>
                </a:rPr>
                <a:t> accrue)</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4"/>
            <a:ext cx="2603500" cy="629905"/>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fr-FR" sz="1100" dirty="0">
                <a:solidFill>
                  <a:srgbClr val="FFFFFF"/>
                </a:solidFill>
              </a:rPr>
              <a:t>Prise en charge de la rotation automatique des certificats dans </a:t>
            </a:r>
            <a:r>
              <a:rPr lang="fr-FR" sz="1100" dirty="0" err="1">
                <a:solidFill>
                  <a:srgbClr val="FFFFFF"/>
                </a:solidFill>
              </a:rPr>
              <a:t>Kestrel</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dirty="0"/>
              <a:t>.NET 8 inclut</a:t>
            </a:r>
            <a:endParaRPr lang="en-US" dirty="0"/>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grpSp>
        <p:nvGrpSpPr>
          <p:cNvPr id="23" name="Group 22">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descr="image">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0394" y="2163452"/>
              <a:ext cx="3571875" cy="2108465"/>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t>SDK</a:t>
            </a:r>
          </a:p>
          <a:p>
            <a:pPr marL="0" indent="0" algn="ctr">
              <a:lnSpc>
                <a:spcPct val="100000"/>
              </a:lnSpc>
              <a:buNone/>
            </a:pPr>
            <a:r>
              <a:rPr lang="en-US" sz="1800" dirty="0" err="1"/>
              <a:t>Modèles</a:t>
            </a:r>
            <a:endParaRPr lang="en-US" sz="1800" dirty="0"/>
          </a:p>
          <a:p>
            <a:pPr marL="0" indent="0" algn="ctr">
              <a:lnSpc>
                <a:spcPct val="100000"/>
              </a:lnSpc>
              <a:buNone/>
            </a:pPr>
            <a:r>
              <a:rPr lang="en-US" sz="1800" dirty="0" err="1"/>
              <a:t>Composants</a:t>
            </a:r>
            <a:endParaRPr lang="en-US" sz="1800" dirty="0"/>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fr-FR" sz="1800" dirty="0"/>
              <a:t>Découverte de services</a:t>
            </a:r>
          </a:p>
          <a:p>
            <a:pPr marL="0" indent="0" algn="ctr">
              <a:lnSpc>
                <a:spcPct val="100000"/>
              </a:lnSpc>
              <a:buNone/>
            </a:pPr>
            <a:r>
              <a:rPr lang="fr-FR" sz="1800" dirty="0"/>
              <a:t>Tableau de bord du développeur</a:t>
            </a:r>
          </a:p>
          <a:p>
            <a:pPr marL="0" indent="0" algn="ctr">
              <a:lnSpc>
                <a:spcPct val="100000"/>
              </a:lnSpc>
              <a:buNone/>
            </a:pPr>
            <a:r>
              <a:rPr lang="fr-FR" sz="1800" dirty="0"/>
              <a:t>Journaux, métriques, traces distribuées</a:t>
            </a:r>
            <a:endParaRPr lang="en-US" sz="1800" dirty="0"/>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err="1"/>
              <a:t>Commande</a:t>
            </a:r>
            <a:r>
              <a:rPr lang="en-US" sz="1800" dirty="0"/>
              <a:t> “run” unique</a:t>
            </a:r>
          </a:p>
          <a:p>
            <a:pPr marL="0" indent="0" algn="ctr">
              <a:lnSpc>
                <a:spcPct val="100000"/>
              </a:lnSpc>
              <a:buNone/>
            </a:pPr>
            <a:r>
              <a:rPr lang="fr-FR" sz="1800" dirty="0"/>
              <a:t>Topologie d'application en C#</a:t>
            </a:r>
          </a:p>
          <a:p>
            <a:pPr marL="0" indent="0" algn="ctr">
              <a:lnSpc>
                <a:spcPct val="100000"/>
              </a:lnSpc>
              <a:buNone/>
            </a:pPr>
            <a:r>
              <a:rPr lang="fr-FR" sz="1800" dirty="0"/>
              <a:t>Déploiement cloud</a:t>
            </a:r>
            <a:endParaRPr lang="en-US" sz="1800" dirty="0"/>
          </a:p>
        </p:txBody>
      </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en-US" sz="2200" b="1" kern="0" spc="-150" dirty="0">
                <a:latin typeface="Segoe UI Semibold" panose="020B0502040204020203" pitchFamily="34" charset="0"/>
                <a:cs typeface="Segoe UI Semibold" panose="020B0502040204020203" pitchFamily="34" charset="0"/>
              </a:rPr>
              <a:t>Facile à </a:t>
            </a:r>
            <a:r>
              <a:rPr lang="en-US" sz="2200" b="1" kern="0" spc="-150" dirty="0" err="1">
                <a:latin typeface="Segoe UI Semibold" panose="020B0502040204020203" pitchFamily="34" charset="0"/>
                <a:cs typeface="Segoe UI Semibold" panose="020B0502040204020203" pitchFamily="34" charset="0"/>
              </a:rPr>
              <a:t>débuter</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en-US" sz="2200" b="1" kern="0" spc="-150" dirty="0">
                <a:latin typeface="Segoe UI Semibold" panose="020B0502040204020203" pitchFamily="34" charset="0"/>
                <a:cs typeface="Segoe UI Semibold" panose="020B0502040204020203" pitchFamily="34" charset="0"/>
              </a:rPr>
              <a:t>Facile à </a:t>
            </a:r>
            <a:r>
              <a:rPr lang="en-US" sz="2200" b="1" kern="0" spc="-150" dirty="0" err="1">
                <a:latin typeface="Segoe UI Semibold" panose="020B0502040204020203" pitchFamily="34" charset="0"/>
                <a:cs typeface="Segoe UI Semibold" panose="020B0502040204020203" pitchFamily="34" charset="0"/>
              </a:rPr>
              <a:t>construire</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en-US" sz="2200" b="1" kern="0" spc="-150" dirty="0">
                <a:latin typeface="Segoe UI Semibold" panose="020B0502040204020203" pitchFamily="34" charset="0"/>
                <a:cs typeface="Segoe UI Semibold" panose="020B0502040204020203" pitchFamily="34" charset="0"/>
              </a:rPr>
              <a:t>Facile à </a:t>
            </a:r>
            <a:r>
              <a:rPr lang="en-US" sz="2200" b="1" kern="0" spc="-150" dirty="0" err="1">
                <a:latin typeface="Segoe UI Semibold" panose="020B0502040204020203" pitchFamily="34" charset="0"/>
                <a:cs typeface="Segoe UI Semibold" panose="020B0502040204020203" pitchFamily="34" charset="0"/>
              </a:rPr>
              <a:t>déployer</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9" grpId="0"/>
      <p:bldP spid="4" grpId="0" animBg="1"/>
      <p:bldP spid="5"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DÉMO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8260080" cy="1500187"/>
          </a:xfrm>
        </p:spPr>
        <p:txBody>
          <a:bodyPr/>
          <a:lstStyle/>
          <a:p>
            <a:r>
              <a:rPr lang="en-US" dirty="0"/>
              <a:t>.NET Aspire – </a:t>
            </a:r>
            <a:r>
              <a:rPr lang="en-US" dirty="0" err="1"/>
              <a:t>Projet</a:t>
            </a:r>
            <a:r>
              <a:rPr lang="en-US" dirty="0"/>
              <a:t> de </a:t>
            </a:r>
            <a:r>
              <a:rPr lang="en-US" dirty="0" err="1"/>
              <a:t>démarrage</a:t>
            </a:r>
            <a:r>
              <a:rPr lang="en-US" dirty="0"/>
              <a:t> (Starter Project)</a:t>
            </a:r>
          </a:p>
        </p:txBody>
      </p:sp>
    </p:spTree>
    <p:extLst>
      <p:ext uri="{BB962C8B-B14F-4D97-AF65-F5344CB8AC3E}">
        <p14:creationId xmlns:p14="http://schemas.microsoft.com/office/powerpoint/2010/main" val="30668383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Q&amp;R</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7940040" cy="1500187"/>
          </a:xfrm>
        </p:spPr>
        <p:txBody>
          <a:bodyPr/>
          <a:lstStyle/>
          <a:p>
            <a:r>
              <a:rPr lang="en-US" dirty="0"/>
              <a:t>.NET Aspire – </a:t>
            </a:r>
            <a:r>
              <a:rPr lang="en-US" dirty="0" err="1"/>
              <a:t>Projet</a:t>
            </a:r>
            <a:r>
              <a:rPr lang="en-US" dirty="0"/>
              <a:t> de </a:t>
            </a:r>
            <a:r>
              <a:rPr lang="en-US" dirty="0" err="1"/>
              <a:t>démarrage</a:t>
            </a:r>
            <a:r>
              <a:rPr lang="en-US" dirty="0"/>
              <a:t> (Starter Project)</a:t>
            </a:r>
          </a:p>
        </p:txBody>
      </p:sp>
    </p:spTree>
    <p:extLst>
      <p:ext uri="{BB962C8B-B14F-4D97-AF65-F5344CB8AC3E}">
        <p14:creationId xmlns:p14="http://schemas.microsoft.com/office/powerpoint/2010/main" val="3512386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9B643C-9CE7-DCCA-4EC5-09C1E8C157B2}"/>
              </a:ext>
            </a:extLst>
          </p:cNvPr>
          <p:cNvSpPr txBox="1"/>
          <p:nvPr/>
        </p:nvSpPr>
        <p:spPr>
          <a:xfrm>
            <a:off x="608373" y="44390"/>
            <a:ext cx="4019611" cy="121181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fr-FR" sz="2200" b="1" kern="0" spc="-150" dirty="0">
                <a:latin typeface="Segoe UI Semibold" panose="020B0502040204020203" pitchFamily="34" charset="0"/>
                <a:cs typeface="Segoe UI Semibold" panose="020B0502040204020203" pitchFamily="34" charset="0"/>
              </a:rPr>
              <a:t>Ajouter à n'importe quelle application</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rPr>
              <a:t>.NET Aspire</a:t>
            </a:r>
            <a:r>
              <a:rPr kumimoji="0" lang="en-US" sz="2200" b="1" u="none" strike="noStrike" kern="0" cap="none" spc="-150" normalizeH="0" noProof="0" dirty="0">
                <a:ln>
                  <a:noFill/>
                </a:ln>
                <a:effectLst/>
                <a:uLnTx/>
                <a:uFillTx/>
                <a:latin typeface="Segoe UI Semibold" panose="020B0502040204020203" pitchFamily="34" charset="0"/>
                <a:cs typeface="Segoe UI Semibold" panose="020B0502040204020203" pitchFamily="34" charset="0"/>
              </a:rPr>
              <a:t> pour </a:t>
            </a:r>
            <a:r>
              <a:rPr kumimoji="0" lang="en-US" sz="2200" b="1" u="none" strike="noStrike" kern="0" cap="none" spc="-150" normalizeH="0" noProof="0" dirty="0" err="1">
                <a:ln>
                  <a:noFill/>
                </a:ln>
                <a:effectLst/>
                <a:uLnTx/>
                <a:uFillTx/>
                <a:latin typeface="Segoe UI Semibold" panose="020B0502040204020203" pitchFamily="34" charset="0"/>
                <a:cs typeface="Segoe UI Semibold" panose="020B0502040204020203" pitchFamily="34" charset="0"/>
              </a:rPr>
              <a:t>tous</a:t>
            </a:r>
            <a:r>
              <a:rPr kumimoji="0" lang="en-US" sz="2200" b="1" u="none" strike="noStrike" kern="0" cap="none" spc="-150" normalizeH="0" noProof="0" dirty="0">
                <a:ln>
                  <a:noFill/>
                </a:ln>
                <a:effectLst/>
                <a:uLnTx/>
                <a:uFillTx/>
                <a:latin typeface="Segoe UI Semibold" panose="020B0502040204020203" pitchFamily="34" charset="0"/>
                <a:cs typeface="Segoe UI Semibold" panose="020B0502040204020203" pitchFamily="34" charset="0"/>
              </a:rPr>
              <a:t>!</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1" y="3275066"/>
            <a:ext cx="3736222" cy="99540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000" b="1" kern="0" spc="-75" dirty="0" err="1">
                <a:latin typeface="Segoe UI Semibold" panose="020B0502040204020203" pitchFamily="34" charset="0"/>
                <a:cs typeface="Segoe UI Semibold" panose="020B0502040204020203" pitchFamily="34" charset="0"/>
              </a:rPr>
              <a:t>Paramètres</a:t>
            </a:r>
            <a:r>
              <a:rPr lang="en-US" sz="2000" b="1" kern="0" spc="-75" dirty="0">
                <a:latin typeface="Segoe UI Semibold" panose="020B0502040204020203" pitchFamily="34" charset="0"/>
                <a:cs typeface="Segoe UI Semibold" panose="020B0502040204020203" pitchFamily="34" charset="0"/>
              </a:rPr>
              <a:t> par </a:t>
            </a:r>
            <a:r>
              <a:rPr lang="en-US" sz="2000" b="1" kern="0" spc="-75" dirty="0" err="1">
                <a:latin typeface="Segoe UI Semibold" panose="020B0502040204020203" pitchFamily="34" charset="0"/>
                <a:cs typeface="Segoe UI Semibold" panose="020B0502040204020203" pitchFamily="34" charset="0"/>
              </a:rPr>
              <a:t>défaut</a:t>
            </a:r>
            <a:r>
              <a:rPr lang="en-US" sz="2000" b="1" kern="0" spc="-75" dirty="0">
                <a:latin typeface="Segoe UI Semibold" panose="020B0502040204020203" pitchFamily="34" charset="0"/>
                <a:cs typeface="Segoe UI Semibold" panose="020B0502040204020203" pitchFamily="34" charset="0"/>
              </a:rPr>
              <a:t> </a:t>
            </a:r>
            <a:r>
              <a:rPr lang="en-US" sz="2000" b="1" kern="0" spc="-75" dirty="0" err="1">
                <a:latin typeface="Segoe UI Semibold" panose="020B0502040204020203" pitchFamily="34" charset="0"/>
                <a:cs typeface="Segoe UI Semibold" panose="020B0502040204020203" pitchFamily="34" charset="0"/>
              </a:rPr>
              <a:t>intelligents</a:t>
            </a:r>
            <a:endParaRPr lang="en-US" sz="2000" b="1" kern="0" spc="-75" dirty="0">
              <a:latin typeface="Segoe UI Semibold" panose="020B0502040204020203" pitchFamily="34" charset="0"/>
              <a:cs typeface="Segoe UI Semibold" panose="020B0502040204020203" pitchFamily="34" charset="0"/>
            </a:endParaRPr>
          </a:p>
        </p:txBody>
      </p:sp>
      <p:sp>
        <p:nvSpPr>
          <p:cNvPr id="58" name="TextBox 57">
            <a:extLst>
              <a:ext uri="{FF2B5EF4-FFF2-40B4-BE49-F238E27FC236}">
                <a16:creationId xmlns:a16="http://schemas.microsoft.com/office/drawing/2014/main" id="{BDDFFCEE-376A-7227-C67A-E7F8E9C0343A}"/>
              </a:ext>
            </a:extLst>
          </p:cNvPr>
          <p:cNvSpPr txBox="1"/>
          <p:nvPr/>
        </p:nvSpPr>
        <p:spPr>
          <a:xfrm>
            <a:off x="6218098" y="3291910"/>
            <a:ext cx="3736223" cy="99540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lvl="0" algn="ctr" defTabSz="457109">
              <a:defRPr/>
            </a:pPr>
            <a:r>
              <a:rPr lang="fr-FR" sz="2000" b="1" kern="0" spc="-75" dirty="0">
                <a:solidFill>
                  <a:prstClr val="black"/>
                </a:solidFill>
                <a:latin typeface="Segoe UI Semibold" panose="020B0502040204020203" pitchFamily="34" charset="0"/>
                <a:cs typeface="Segoe UI Semibold" panose="020B0502040204020203" pitchFamily="34" charset="0"/>
              </a:rPr>
              <a:t>Tableau de bord du développeur</a:t>
            </a:r>
            <a:endParaRPr lang="en-US" sz="2000" b="1" kern="0" spc="-75" dirty="0">
              <a:solidFill>
                <a:prstClr val="black"/>
              </a:solidFill>
              <a:latin typeface="Segoe UI Semibold" panose="020B0502040204020203" pitchFamily="34" charset="0"/>
              <a:cs typeface="Segoe UI Semibold" panose="020B0502040204020203" pitchFamily="34" charset="0"/>
            </a:endParaRP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1" y="4511012"/>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18098" y="4519434"/>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fr-FR" sz="2200" b="1" kern="0" spc="-75" dirty="0">
                <a:latin typeface="Segoe UI Semibold" panose="020B0502040204020203" pitchFamily="34" charset="0"/>
                <a:cs typeface="Segoe UI Semibold" panose="020B0502040204020203" pitchFamily="34" charset="0"/>
              </a:rPr>
              <a:t>Découverte de services</a:t>
            </a:r>
            <a:endParaRPr lang="en-US" sz="2200" b="1" kern="0" spc="-75" dirty="0">
              <a:latin typeface="Segoe UI Semibold" panose="020B0502040204020203" pitchFamily="34" charset="0"/>
              <a:cs typeface="Segoe UI Semibold" panose="020B0502040204020203" pitchFamily="34" charset="0"/>
            </a:endParaRPr>
          </a:p>
        </p:txBody>
      </p:sp>
      <p:sp>
        <p:nvSpPr>
          <p:cNvPr id="61" name="TextBox 60">
            <a:extLst>
              <a:ext uri="{FF2B5EF4-FFF2-40B4-BE49-F238E27FC236}">
                <a16:creationId xmlns:a16="http://schemas.microsoft.com/office/drawing/2014/main" id="{6B1DB59E-D497-2683-30BD-1600A87AC873}"/>
              </a:ext>
            </a:extLst>
          </p:cNvPr>
          <p:cNvSpPr txBox="1"/>
          <p:nvPr/>
        </p:nvSpPr>
        <p:spPr>
          <a:xfrm>
            <a:off x="6218097" y="535744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Déploiement</a:t>
            </a:r>
            <a:endParaRPr lang="en-US" sz="2200" b="1" kern="0" spc="-75" dirty="0">
              <a:latin typeface="Segoe UI Semibold" panose="020B0502040204020203" pitchFamily="34" charset="0"/>
              <a:cs typeface="Segoe UI Semibold" panose="020B0502040204020203" pitchFamily="34" charset="0"/>
            </a:endParaRP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Une pile </a:t>
            </a:r>
            <a:r>
              <a:rPr lang="en-US" sz="2000" b="1" kern="0" dirty="0" err="1">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prête</a:t>
            </a: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a:t>
            </a:r>
            <a:r>
              <a:rPr lang="fr-F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pour le cloud pour créer des applications distribuées observables, prêtes pour la production</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1" y="535744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Composantes</a:t>
            </a:r>
            <a:endParaRPr lang="en-US" sz="2200" b="1" kern="0" spc="-75"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560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3326CE4-11BA-D8C8-9A4F-8E8E2F307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579D34-F450-D78C-6D5B-EABF1B1CB527}"/>
              </a:ext>
            </a:extLst>
          </p:cNvPr>
          <p:cNvSpPr txBox="1"/>
          <p:nvPr/>
        </p:nvSpPr>
        <p:spPr>
          <a:xfrm>
            <a:off x="7353299" y="6058290"/>
            <a:ext cx="6172200" cy="523220"/>
          </a:xfrm>
          <a:prstGeom prst="rect">
            <a:avLst/>
          </a:prstGeom>
          <a:noFill/>
        </p:spPr>
        <p:txBody>
          <a:bodyPr wrap="square">
            <a:spAutoFit/>
          </a:bodyPr>
          <a:lstStyle/>
          <a:p>
            <a:r>
              <a:rPr lang="en-US" sz="2800" dirty="0">
                <a:solidFill>
                  <a:schemeClr val="bg1"/>
                </a:solidFill>
              </a:rPr>
              <a:t>aka.ms/dotnetAspireDevDay</a:t>
            </a:r>
          </a:p>
        </p:txBody>
      </p:sp>
    </p:spTree>
    <p:extLst>
      <p:ext uri="{BB962C8B-B14F-4D97-AF65-F5344CB8AC3E}">
        <p14:creationId xmlns:p14="http://schemas.microsoft.com/office/powerpoint/2010/main" val="2105493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525051"/>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9294" y="2419306"/>
            <a:ext cx="4754880" cy="66885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err="1"/>
              <a:t>Ressources</a:t>
            </a:r>
            <a:r>
              <a:rPr lang="en-US" sz="2000" dirty="0"/>
              <a:t> </a:t>
            </a:r>
            <a:r>
              <a:rPr lang="en-US" sz="2000" dirty="0" err="1"/>
              <a:t>d'apprentissage</a:t>
            </a:r>
            <a:endParaRPr lang="en-US" sz="2000" dirty="0"/>
          </a:p>
        </p:txBody>
      </p:sp>
      <p:sp>
        <p:nvSpPr>
          <p:cNvPr id="9" name="TextBox 8">
            <a:extLst>
              <a:ext uri="{FF2B5EF4-FFF2-40B4-BE49-F238E27FC236}">
                <a16:creationId xmlns:a16="http://schemas.microsoft.com/office/drawing/2014/main" id="{E5E9AAD3-85A0-5265-DD45-C673331DDB45}"/>
              </a:ext>
            </a:extLst>
          </p:cNvPr>
          <p:cNvSpPr txBox="1"/>
          <p:nvPr/>
        </p:nvSpPr>
        <p:spPr>
          <a:xfrm>
            <a:off x="869294" y="4009830"/>
            <a:ext cx="4753963" cy="66885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Documentation</a:t>
            </a:r>
          </a:p>
        </p:txBody>
      </p:sp>
      <p:sp>
        <p:nvSpPr>
          <p:cNvPr id="3" name="TextBox 2">
            <a:extLst>
              <a:ext uri="{FF2B5EF4-FFF2-40B4-BE49-F238E27FC236}">
                <a16:creationId xmlns:a16="http://schemas.microsoft.com/office/drawing/2014/main" id="{CADD0792-E2E9-711C-B1B3-BD911B33F6FA}"/>
              </a:ext>
            </a:extLst>
          </p:cNvPr>
          <p:cNvSpPr txBox="1"/>
          <p:nvPr/>
        </p:nvSpPr>
        <p:spPr>
          <a:xfrm>
            <a:off x="868377" y="3216956"/>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138627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2" name="TextBox 1">
            <a:extLst>
              <a:ext uri="{FF2B5EF4-FFF2-40B4-BE49-F238E27FC236}">
                <a16:creationId xmlns:a16="http://schemas.microsoft.com/office/drawing/2014/main" id="{84BA3CDE-AB09-E9F4-647F-82208B1EAB5C}"/>
              </a:ext>
            </a:extLst>
          </p:cNvPr>
          <p:cNvSpPr txBox="1"/>
          <p:nvPr/>
        </p:nvSpPr>
        <p:spPr>
          <a:xfrm>
            <a:off x="6364811" y="2419306"/>
            <a:ext cx="4817936" cy="66885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err="1"/>
              <a:t>Vidéos</a:t>
            </a:r>
            <a:r>
              <a:rPr lang="en-US" sz="2000" dirty="0"/>
              <a:t> .NET Aspire</a:t>
            </a:r>
          </a:p>
        </p:txBody>
      </p:sp>
      <p:sp>
        <p:nvSpPr>
          <p:cNvPr id="5" name="TextBox 4">
            <a:extLst>
              <a:ext uri="{FF2B5EF4-FFF2-40B4-BE49-F238E27FC236}">
                <a16:creationId xmlns:a16="http://schemas.microsoft.com/office/drawing/2014/main" id="{D15BC07E-51F0-2DDD-686B-0370530AE6DC}"/>
              </a:ext>
            </a:extLst>
          </p:cNvPr>
          <p:cNvSpPr txBox="1"/>
          <p:nvPr/>
        </p:nvSpPr>
        <p:spPr>
          <a:xfrm>
            <a:off x="7034650" y="3216956"/>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aka.ms/aspire/videos</a:t>
            </a:r>
          </a:p>
        </p:txBody>
      </p:sp>
      <p:sp>
        <p:nvSpPr>
          <p:cNvPr id="11" name="TextBox 10">
            <a:extLst>
              <a:ext uri="{FF2B5EF4-FFF2-40B4-BE49-F238E27FC236}">
                <a16:creationId xmlns:a16="http://schemas.microsoft.com/office/drawing/2014/main" id="{F4C45EC9-41A6-E938-B46E-8319DF794F12}"/>
              </a:ext>
            </a:extLst>
          </p:cNvPr>
          <p:cNvSpPr txBox="1"/>
          <p:nvPr/>
        </p:nvSpPr>
        <p:spPr>
          <a:xfrm>
            <a:off x="6428784" y="4009830"/>
            <a:ext cx="4753963" cy="66885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fr-FR" sz="2000" dirty="0"/>
              <a:t>Engagez-vous avec l'équipe </a:t>
            </a:r>
          </a:p>
          <a:p>
            <a:pPr lvl="0">
              <a:defRPr/>
            </a:pPr>
            <a:r>
              <a:rPr lang="fr-FR" sz="2000" dirty="0"/>
              <a:t>sur GitHub</a:t>
            </a:r>
            <a:endParaRPr lang="en-US" sz="2000" dirty="0"/>
          </a:p>
        </p:txBody>
      </p:sp>
      <p:sp>
        <p:nvSpPr>
          <p:cNvPr id="16" name="TextBox 15">
            <a:extLst>
              <a:ext uri="{FF2B5EF4-FFF2-40B4-BE49-F238E27FC236}">
                <a16:creationId xmlns:a16="http://schemas.microsoft.com/office/drawing/2014/main" id="{2EB9B665-8ED8-2096-DA66-D1AD068732FF}"/>
              </a:ext>
            </a:extLst>
          </p:cNvPr>
          <p:cNvSpPr txBox="1"/>
          <p:nvPr/>
        </p:nvSpPr>
        <p:spPr>
          <a:xfrm>
            <a:off x="694576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
        <p:nvSpPr>
          <p:cNvPr id="17" name="TextBox 16">
            <a:extLst>
              <a:ext uri="{FF2B5EF4-FFF2-40B4-BE49-F238E27FC236}">
                <a16:creationId xmlns:a16="http://schemas.microsoft.com/office/drawing/2014/main" id="{C4C75574-48C8-B012-55FD-5535CC2B884E}"/>
              </a:ext>
            </a:extLst>
          </p:cNvPr>
          <p:cNvSpPr txBox="1"/>
          <p:nvPr/>
        </p:nvSpPr>
        <p:spPr>
          <a:xfrm>
            <a:off x="4627893" y="5849747"/>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18" name="Picture 2">
            <a:extLst>
              <a:ext uri="{FF2B5EF4-FFF2-40B4-BE49-F238E27FC236}">
                <a16:creationId xmlns:a16="http://schemas.microsoft.com/office/drawing/2014/main" id="{36A11E8C-DBB9-8CC7-3456-5FB0BB1B105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6709" y="5931684"/>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See the source image">
            <a:extLst>
              <a:ext uri="{FF2B5EF4-FFF2-40B4-BE49-F238E27FC236}">
                <a16:creationId xmlns:a16="http://schemas.microsoft.com/office/drawing/2014/main" id="{AC4358E9-F3AC-7A4D-BF06-B4042F35087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40876" y="6238820"/>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511372A-7497-B0D6-3C49-4BBD64B31C6C}"/>
              </a:ext>
            </a:extLst>
          </p:cNvPr>
          <p:cNvSpPr txBox="1"/>
          <p:nvPr/>
        </p:nvSpPr>
        <p:spPr>
          <a:xfrm>
            <a:off x="363533" y="5955004"/>
            <a:ext cx="2483309" cy="615553"/>
          </a:xfrm>
          <a:prstGeom prst="rect">
            <a:avLst/>
          </a:prstGeom>
          <a:noFill/>
        </p:spPr>
        <p:txBody>
          <a:bodyPr wrap="none" lIns="0" tIns="0" rIns="0" bIns="0" rtlCol="0">
            <a:spAutoFit/>
          </a:bodyPr>
          <a:lstStyle/>
          <a:p>
            <a:pPr algn="l"/>
            <a:r>
              <a:rPr lang="en-US" sz="2000" b="1" dirty="0"/>
              <a:t>Nom du </a:t>
            </a:r>
            <a:r>
              <a:rPr lang="en-US" sz="2000" b="1" dirty="0" err="1"/>
              <a:t>présentateur</a:t>
            </a:r>
            <a:endParaRPr lang="en-US" sz="2000" b="1" dirty="0"/>
          </a:p>
          <a:p>
            <a:pPr algn="l"/>
            <a:r>
              <a:rPr lang="en-US" sz="2000" dirty="0"/>
              <a:t>Nom de </a:t>
            </a:r>
            <a:r>
              <a:rPr lang="en-US" sz="2000" dirty="0" err="1"/>
              <a:t>l'entreprise</a:t>
            </a:r>
            <a:endParaRPr lang="en-US" sz="2000" dirty="0"/>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7 L 0 -1.11111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3.95833E-6 0.04606 L 3.95833E-6 2.59259E-6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16667E-6 0.04606 L 4.16667E-6 1.85185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95833E-6 0.04607 L 3.95833E-6 -1.85185E-6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95833E-6 0.04607 L 3.95833E-6 -2.59259E-6 " pathEditMode="relative" rAng="0" ptsTypes="AA">
                                      <p:cBhvr>
                                        <p:cTn id="31" dur="500" fill="hold"/>
                                        <p:tgtEl>
                                          <p:spTgt spid="10"/>
                                        </p:tgtEl>
                                        <p:attrNameLst>
                                          <p:attrName>ppt_x</p:attrName>
                                          <p:attrName>ppt_y</p:attrName>
                                        </p:attrNameLst>
                                      </p:cBhvr>
                                      <p:rCtr x="0" y="-2315"/>
                                    </p:animMotion>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0"/>
                                  </p:stCondLst>
                                  <p:childTnLst>
                                    <p:animMotion origin="layout" path="M 2.70833E-6 0.04606 L 2.70833E-6 2.59259E-6 " pathEditMode="relative" rAng="0" ptsTypes="AA">
                                      <p:cBhvr>
                                        <p:cTn id="37" dur="500" fill="hold"/>
                                        <p:tgtEl>
                                          <p:spTgt spid="2"/>
                                        </p:tgtEl>
                                        <p:attrNameLst>
                                          <p:attrName>ppt_x</p:attrName>
                                          <p:attrName>ppt_y</p:attrName>
                                        </p:attrNameLst>
                                      </p:cBhvr>
                                      <p:rCtr x="0" y="-2315"/>
                                    </p:animMotion>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42" presetClass="path" presetSubtype="0" decel="100000" fill="hold" grpId="1" nodeType="withEffect">
                                  <p:stCondLst>
                                    <p:cond delay="0"/>
                                  </p:stCondLst>
                                  <p:childTnLst>
                                    <p:animMotion origin="layout" path="M 2.70833E-6 0.04606 L 2.70833E-6 1.85185E-6 " pathEditMode="relative" rAng="0" ptsTypes="AA">
                                      <p:cBhvr>
                                        <p:cTn id="42" dur="500" fill="hold"/>
                                        <p:tgtEl>
                                          <p:spTgt spid="5"/>
                                        </p:tgtEl>
                                        <p:attrNameLst>
                                          <p:attrName>ppt_x</p:attrName>
                                          <p:attrName>ppt_y</p:attrName>
                                        </p:attrNameLst>
                                      </p:cBhvr>
                                      <p:rCtr x="0" y="-2315"/>
                                    </p:animMotion>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42" presetClass="path" presetSubtype="0" decel="100000" fill="hold" grpId="1" nodeType="withEffect">
                                  <p:stCondLst>
                                    <p:cond delay="0"/>
                                  </p:stCondLst>
                                  <p:childTnLst>
                                    <p:animMotion origin="layout" path="M 4.375E-6 0.04607 L 4.375E-6 -1.85185E-6 " pathEditMode="relative" rAng="0" ptsTypes="AA">
                                      <p:cBhvr>
                                        <p:cTn id="48" dur="500" fill="hold"/>
                                        <p:tgtEl>
                                          <p:spTgt spid="11"/>
                                        </p:tgtEl>
                                        <p:attrNameLst>
                                          <p:attrName>ppt_x</p:attrName>
                                          <p:attrName>ppt_y</p:attrName>
                                        </p:attrNameLst>
                                      </p:cBhvr>
                                      <p:rCtr x="0" y="-2315"/>
                                    </p:animMotion>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42" presetClass="path" presetSubtype="0" decel="100000" fill="hold" grpId="1" nodeType="withEffect">
                                  <p:stCondLst>
                                    <p:cond delay="0"/>
                                  </p:stCondLst>
                                  <p:childTnLst>
                                    <p:animMotion origin="layout" path="M 4.375E-6 0.04607 L 4.375E-6 -2.59259E-6 " pathEditMode="relative" rAng="0" ptsTypes="AA">
                                      <p:cBhvr>
                                        <p:cTn id="53" dur="500" fill="hold"/>
                                        <p:tgtEl>
                                          <p:spTgt spid="1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P spid="2" grpId="0" animBg="1"/>
      <p:bldP spid="2" grpId="1" animBg="1"/>
      <p:bldP spid="5" grpId="0"/>
      <p:bldP spid="5" grpId="1"/>
      <p:bldP spid="11" grpId="0" animBg="1"/>
      <p:bldP spid="11" grpId="1" animBg="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806FB73-C418-96F2-1DCB-6CCEE660A283}"/>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301038"/>
              <a:ext cx="8585802" cy="1222920"/>
              <a:chOff x="1848518" y="3301038"/>
              <a:chExt cx="8585802" cy="1222920"/>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Complexe</a:t>
                </a:r>
                <a:endParaRPr lang="en-US" sz="2000" kern="0" dirty="0">
                  <a:ln w="3175">
                    <a:noFill/>
                  </a:ln>
                  <a:solidFill>
                    <a:srgbClr val="3A20A0"/>
                  </a:solidFill>
                  <a:latin typeface="Open Sans SemiBold"/>
                  <a:ea typeface="Open Sans SemiBold"/>
                  <a:cs typeface="Open Sans SemiBold"/>
                </a:endParaRP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dirty="0" err="1"/>
                  <a:t>Débuter</a:t>
                </a:r>
                <a:endParaRPr lang="en-US" dirty="0"/>
              </a:p>
              <a:p>
                <a:endParaRPr lang="en-US" dirty="0"/>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Choix</a:t>
                </a: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4123848"/>
                <a:ext cx="2011998"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Chemin </a:t>
                </a:r>
                <a:r>
                  <a:rPr lang="en-US" sz="2000" kern="0" dirty="0" err="1">
                    <a:ln w="3175">
                      <a:noFill/>
                    </a:ln>
                    <a:solidFill>
                      <a:srgbClr val="3A20A0"/>
                    </a:solidFill>
                    <a:latin typeface="Open Sans SemiBold"/>
                    <a:ea typeface="Open Sans SemiBold"/>
                    <a:cs typeface="Open Sans SemiBold"/>
                  </a:rPr>
                  <a:t>tracé</a:t>
                </a:r>
                <a:endParaRPr lang="en-US" sz="2000" kern="0" dirty="0">
                  <a:ln w="3175">
                    <a:noFill/>
                  </a:ln>
                  <a:solidFill>
                    <a:srgbClr val="3A20A0"/>
                  </a:solidFill>
                  <a:latin typeface="Open Sans SemiBold"/>
                  <a:ea typeface="Open Sans SemiBold"/>
                  <a:cs typeface="Open Sans SemiBold"/>
                </a:endParaRP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fr-FR" sz="2400" dirty="0"/>
              <a:t>Ce n'est toujours pas facile</a:t>
            </a: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fr-FR" sz="2000" dirty="0"/>
              <a:t>Une pile prête pour le cloud pour créer des applications distribuées observables, prêtes pour la production</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1882140" y="3681288"/>
            <a:ext cx="83439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fr-FR" sz="2000" dirty="0"/>
              <a:t>Qu'est-ce que cela signifie? C'est pour qui? Dois-je l'utiliser ?</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6450</Words>
  <Application>Microsoft Office PowerPoint</Application>
  <PresentationFormat>Widescreen</PresentationFormat>
  <Paragraphs>540</Paragraphs>
  <Slides>57</Slides>
  <Notes>56</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Aptos</vt:lpstr>
      <vt:lpstr>Aptos Display</vt:lpstr>
      <vt:lpstr>Arial</vt:lpstr>
      <vt:lpstr>Calibri</vt:lpstr>
      <vt:lpstr>Consolas</vt:lpstr>
      <vt:lpstr>Open Sans</vt:lpstr>
      <vt:lpstr>Open Sans SemiBold</vt:lpstr>
      <vt:lpstr>Segoe UI</vt:lpstr>
      <vt:lpstr>Segoe UI Light</vt:lpstr>
      <vt:lpstr>Segoe UI Semibold</vt:lpstr>
      <vt:lpstr>SFMono-Regular</vt:lpstr>
      <vt:lpstr>Space Grotesk Medium</vt:lpstr>
      <vt:lpstr>Wingdings</vt:lpstr>
      <vt:lpstr>office theme</vt:lpstr>
      <vt:lpstr>PowerPoint Presentation</vt:lpstr>
      <vt:lpstr>PowerPoint Presentation</vt:lpstr>
      <vt:lpstr>Construisez de tout avec une plateforme unifiée</vt:lpstr>
      <vt:lpstr>PowerPoint Presentation</vt:lpstr>
      <vt:lpstr>.NET 8 inclut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DÉMO</vt:lpstr>
      <vt:lpstr>PowerPoint Presentation</vt:lpstr>
      <vt:lpstr>PowerPoint Presentation</vt:lpstr>
      <vt:lpstr>PowerPoint Presentation</vt:lpstr>
      <vt:lpstr>PowerPoint Presentation</vt:lpstr>
      <vt:lpstr>PowerPoint Presentation</vt:lpstr>
      <vt:lpstr>PowerPoint Presentation</vt:lpstr>
      <vt:lpstr>DÉMO</vt:lpstr>
      <vt:lpstr>Q&amp;R</vt:lpstr>
      <vt:lpstr>PowerPoint Presentation</vt:lpstr>
      <vt:lpstr>PowerPoint Presentation</vt:lpstr>
      <vt:lpstr>Intégration au  Tableau de bord du développeur</vt:lpstr>
      <vt:lpstr>PowerPoint Presentation</vt:lpstr>
      <vt:lpstr>Avant</vt:lpstr>
      <vt:lpstr>PowerPoint Presentation</vt:lpstr>
      <vt:lpstr>Après</vt:lpstr>
      <vt:lpstr>DÉMO</vt:lpstr>
      <vt:lpstr>Q&amp;R</vt:lpstr>
      <vt:lpstr>Outils Visual Studio pour .NET Aspire</vt:lpstr>
      <vt:lpstr>PowerPoint Presentation</vt:lpstr>
      <vt:lpstr>Avant</vt:lpstr>
      <vt:lpstr>PowerPoint Presentation</vt:lpstr>
      <vt:lpstr>Il y a encore des chaînes de connexion😀</vt:lpstr>
      <vt:lpstr>DÉMO</vt:lpstr>
      <vt:lpstr>Q&amp;R</vt:lpstr>
      <vt:lpstr>PowerPoint Presentation</vt:lpstr>
      <vt:lpstr>PowerPoint Presentation</vt:lpstr>
      <vt:lpstr>PowerPoint Presentation</vt:lpstr>
      <vt:lpstr>PowerPoint Presentation</vt:lpstr>
      <vt:lpstr>DÉMO</vt:lpstr>
      <vt:lpstr>Q&amp;R</vt:lpstr>
      <vt:lpstr>PowerPoint Presentation</vt:lpstr>
      <vt:lpstr>PowerPoint Presentation</vt:lpstr>
      <vt:lpstr>PowerPoint Presentation</vt:lpstr>
      <vt:lpstr>PowerPoint Presentation</vt:lpstr>
      <vt:lpstr>PowerPoint Presentation</vt:lpstr>
      <vt:lpstr>DÉMO</vt:lpstr>
      <vt:lpstr>Q&amp;R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2024-07-08T21:47:21Z</dcterms:modified>
</cp:coreProperties>
</file>